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microsoft.com/office/2016/11/relationships/changesInfo" Target="changesInfos/changesInfo1.xml"/><Relationship Id="rId50"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die Davis" userId="f02c34c5-f2f8-4c53-bc0d-92f924b94f22" providerId="ADAL" clId="{E71DB47D-8BC7-47B8-8C46-E828EC8155AC}"/>
    <pc:docChg chg="custSel modSld">
      <pc:chgData name="Eddie Davis" userId="f02c34c5-f2f8-4c53-bc0d-92f924b94f22" providerId="ADAL" clId="{E71DB47D-8BC7-47B8-8C46-E828EC8155AC}" dt="2025-10-23T18:42:40.293" v="8" actId="20577"/>
      <pc:docMkLst>
        <pc:docMk/>
      </pc:docMkLst>
      <pc:sldChg chg="modSp mod">
        <pc:chgData name="Eddie Davis" userId="f02c34c5-f2f8-4c53-bc0d-92f924b94f22" providerId="ADAL" clId="{E71DB47D-8BC7-47B8-8C46-E828EC8155AC}" dt="2025-10-23T18:36:03.838" v="0" actId="33524"/>
        <pc:sldMkLst>
          <pc:docMk/>
          <pc:sldMk cId="978538051" sldId="258"/>
        </pc:sldMkLst>
        <pc:spChg chg="mod">
          <ac:chgData name="Eddie Davis" userId="f02c34c5-f2f8-4c53-bc0d-92f924b94f22" providerId="ADAL" clId="{E71DB47D-8BC7-47B8-8C46-E828EC8155AC}" dt="2025-10-23T18:36:03.838" v="0" actId="33524"/>
          <ac:spMkLst>
            <pc:docMk/>
            <pc:sldMk cId="978538051" sldId="258"/>
            <ac:spMk id="3" creationId="{8D1E7DFE-B472-1FAD-F05A-950321952C4A}"/>
          </ac:spMkLst>
        </pc:spChg>
      </pc:sldChg>
      <pc:sldChg chg="modSp mod">
        <pc:chgData name="Eddie Davis" userId="f02c34c5-f2f8-4c53-bc0d-92f924b94f22" providerId="ADAL" clId="{E71DB47D-8BC7-47B8-8C46-E828EC8155AC}" dt="2025-10-23T18:37:35.012" v="1" actId="313"/>
        <pc:sldMkLst>
          <pc:docMk/>
          <pc:sldMk cId="3149250847" sldId="264"/>
        </pc:sldMkLst>
        <pc:spChg chg="mod">
          <ac:chgData name="Eddie Davis" userId="f02c34c5-f2f8-4c53-bc0d-92f924b94f22" providerId="ADAL" clId="{E71DB47D-8BC7-47B8-8C46-E828EC8155AC}" dt="2025-10-23T18:37:35.012" v="1" actId="313"/>
          <ac:spMkLst>
            <pc:docMk/>
            <pc:sldMk cId="3149250847" sldId="264"/>
            <ac:spMk id="3" creationId="{26D007AD-C833-FA6E-D898-297436100E2B}"/>
          </ac:spMkLst>
        </pc:spChg>
      </pc:sldChg>
      <pc:sldChg chg="modSp mod">
        <pc:chgData name="Eddie Davis" userId="f02c34c5-f2f8-4c53-bc0d-92f924b94f22" providerId="ADAL" clId="{E71DB47D-8BC7-47B8-8C46-E828EC8155AC}" dt="2025-10-23T18:38:30.555" v="3" actId="20577"/>
        <pc:sldMkLst>
          <pc:docMk/>
          <pc:sldMk cId="3743024021" sldId="271"/>
        </pc:sldMkLst>
        <pc:spChg chg="mod">
          <ac:chgData name="Eddie Davis" userId="f02c34c5-f2f8-4c53-bc0d-92f924b94f22" providerId="ADAL" clId="{E71DB47D-8BC7-47B8-8C46-E828EC8155AC}" dt="2025-10-23T18:38:30.555" v="3" actId="20577"/>
          <ac:spMkLst>
            <pc:docMk/>
            <pc:sldMk cId="3743024021" sldId="271"/>
            <ac:spMk id="3" creationId="{0CD08F2D-13D7-57B6-33E5-F68DB2AADB9E}"/>
          </ac:spMkLst>
        </pc:spChg>
      </pc:sldChg>
      <pc:sldChg chg="modSp mod">
        <pc:chgData name="Eddie Davis" userId="f02c34c5-f2f8-4c53-bc0d-92f924b94f22" providerId="ADAL" clId="{E71DB47D-8BC7-47B8-8C46-E828EC8155AC}" dt="2025-10-23T18:42:40.293" v="8" actId="20577"/>
        <pc:sldMkLst>
          <pc:docMk/>
          <pc:sldMk cId="1098873223" sldId="280"/>
        </pc:sldMkLst>
        <pc:spChg chg="mod">
          <ac:chgData name="Eddie Davis" userId="f02c34c5-f2f8-4c53-bc0d-92f924b94f22" providerId="ADAL" clId="{E71DB47D-8BC7-47B8-8C46-E828EC8155AC}" dt="2025-10-23T18:42:40.293" v="8" actId="20577"/>
          <ac:spMkLst>
            <pc:docMk/>
            <pc:sldMk cId="1098873223" sldId="280"/>
            <ac:spMk id="3" creationId="{57EAB684-585D-30B4-9BFB-F18EAD512D9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8790ED0-975F-4F2B-95F3-0D8F1CFAF935}"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F3971-F972-4F65-B1D1-A322A85D606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1992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790ED0-975F-4F2B-95F3-0D8F1CFAF935}"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F3971-F972-4F65-B1D1-A322A85D6061}" type="slidenum">
              <a:rPr lang="en-US" smtClean="0"/>
              <a:t>‹#›</a:t>
            </a:fld>
            <a:endParaRPr lang="en-US"/>
          </a:p>
        </p:txBody>
      </p:sp>
    </p:spTree>
    <p:extLst>
      <p:ext uri="{BB962C8B-B14F-4D97-AF65-F5344CB8AC3E}">
        <p14:creationId xmlns:p14="http://schemas.microsoft.com/office/powerpoint/2010/main" val="2904424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790ED0-975F-4F2B-95F3-0D8F1CFAF935}"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F3971-F972-4F65-B1D1-A322A85D6061}" type="slidenum">
              <a:rPr lang="en-US" smtClean="0"/>
              <a:t>‹#›</a:t>
            </a:fld>
            <a:endParaRPr lang="en-US"/>
          </a:p>
        </p:txBody>
      </p:sp>
    </p:spTree>
    <p:extLst>
      <p:ext uri="{BB962C8B-B14F-4D97-AF65-F5344CB8AC3E}">
        <p14:creationId xmlns:p14="http://schemas.microsoft.com/office/powerpoint/2010/main" val="1150570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marL="0" algn="ctr">
              <a:defRPr sz="2800"/>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000" baseline="0">
                <a:latin typeface="+mj-lt"/>
              </a:defRPr>
            </a:lvl1pPr>
            <a:lvl2pPr>
              <a:defRPr sz="2000" baseline="0">
                <a:latin typeface="+mj-lt"/>
              </a:defRPr>
            </a:lvl2pPr>
            <a:lvl3pPr>
              <a:defRPr sz="2000" baseline="0">
                <a:latin typeface="+mj-lt"/>
              </a:defRPr>
            </a:lvl3pPr>
            <a:lvl4pPr>
              <a:defRPr sz="2000" baseline="0">
                <a:latin typeface="+mj-lt"/>
              </a:defRPr>
            </a:lvl4pPr>
            <a:lvl5pPr>
              <a:defRPr sz="2000" baseline="0">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8790ED0-975F-4F2B-95F3-0D8F1CFAF935}"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F3971-F972-4F65-B1D1-A322A85D6061}" type="slidenum">
              <a:rPr lang="en-US" smtClean="0"/>
              <a:t>‹#›</a:t>
            </a:fld>
            <a:endParaRPr lang="en-US"/>
          </a:p>
        </p:txBody>
      </p:sp>
    </p:spTree>
    <p:extLst>
      <p:ext uri="{BB962C8B-B14F-4D97-AF65-F5344CB8AC3E}">
        <p14:creationId xmlns:p14="http://schemas.microsoft.com/office/powerpoint/2010/main" val="1654694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790ED0-975F-4F2B-95F3-0D8F1CFAF935}"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F3971-F972-4F65-B1D1-A322A85D606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6166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790ED0-975F-4F2B-95F3-0D8F1CFAF935}"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9F3971-F972-4F65-B1D1-A322A85D6061}" type="slidenum">
              <a:rPr lang="en-US" smtClean="0"/>
              <a:t>‹#›</a:t>
            </a:fld>
            <a:endParaRPr lang="en-US"/>
          </a:p>
        </p:txBody>
      </p:sp>
    </p:spTree>
    <p:extLst>
      <p:ext uri="{BB962C8B-B14F-4D97-AF65-F5344CB8AC3E}">
        <p14:creationId xmlns:p14="http://schemas.microsoft.com/office/powerpoint/2010/main" val="2321463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790ED0-975F-4F2B-95F3-0D8F1CFAF935}" type="datetimeFigureOut">
              <a:rPr lang="en-US" smtClean="0"/>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9F3971-F972-4F65-B1D1-A322A85D6061}" type="slidenum">
              <a:rPr lang="en-US" smtClean="0"/>
              <a:t>‹#›</a:t>
            </a:fld>
            <a:endParaRPr lang="en-US"/>
          </a:p>
        </p:txBody>
      </p:sp>
    </p:spTree>
    <p:extLst>
      <p:ext uri="{BB962C8B-B14F-4D97-AF65-F5344CB8AC3E}">
        <p14:creationId xmlns:p14="http://schemas.microsoft.com/office/powerpoint/2010/main" val="1621349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790ED0-975F-4F2B-95F3-0D8F1CFAF935}" type="datetimeFigureOut">
              <a:rPr lang="en-US" smtClean="0"/>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9F3971-F972-4F65-B1D1-A322A85D6061}" type="slidenum">
              <a:rPr lang="en-US" smtClean="0"/>
              <a:t>‹#›</a:t>
            </a:fld>
            <a:endParaRPr lang="en-US"/>
          </a:p>
        </p:txBody>
      </p:sp>
    </p:spTree>
    <p:extLst>
      <p:ext uri="{BB962C8B-B14F-4D97-AF65-F5344CB8AC3E}">
        <p14:creationId xmlns:p14="http://schemas.microsoft.com/office/powerpoint/2010/main" val="2871673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8790ED0-975F-4F2B-95F3-0D8F1CFAF935}" type="datetimeFigureOut">
              <a:rPr lang="en-US" smtClean="0"/>
              <a:t>10/23/2025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69F3971-F972-4F65-B1D1-A322A85D6061}" type="slidenum">
              <a:rPr lang="en-US" smtClean="0"/>
              <a:t>‹#›</a:t>
            </a:fld>
            <a:endParaRPr lang="en-US"/>
          </a:p>
        </p:txBody>
      </p:sp>
    </p:spTree>
    <p:extLst>
      <p:ext uri="{BB962C8B-B14F-4D97-AF65-F5344CB8AC3E}">
        <p14:creationId xmlns:p14="http://schemas.microsoft.com/office/powerpoint/2010/main" val="4178572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8790ED0-975F-4F2B-95F3-0D8F1CFAF935}" type="datetimeFigureOut">
              <a:rPr lang="en-US" smtClean="0"/>
              <a:t>10/23/2025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69F3971-F972-4F65-B1D1-A322A85D6061}" type="slidenum">
              <a:rPr lang="en-US" smtClean="0"/>
              <a:t>‹#›</a:t>
            </a:fld>
            <a:endParaRPr lang="en-US"/>
          </a:p>
        </p:txBody>
      </p:sp>
    </p:spTree>
    <p:extLst>
      <p:ext uri="{BB962C8B-B14F-4D97-AF65-F5344CB8AC3E}">
        <p14:creationId xmlns:p14="http://schemas.microsoft.com/office/powerpoint/2010/main" val="1065653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790ED0-975F-4F2B-95F3-0D8F1CFAF935}"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9F3971-F972-4F65-B1D1-A322A85D6061}" type="slidenum">
              <a:rPr lang="en-US" smtClean="0"/>
              <a:t>‹#›</a:t>
            </a:fld>
            <a:endParaRPr lang="en-US"/>
          </a:p>
        </p:txBody>
      </p:sp>
    </p:spTree>
    <p:extLst>
      <p:ext uri="{BB962C8B-B14F-4D97-AF65-F5344CB8AC3E}">
        <p14:creationId xmlns:p14="http://schemas.microsoft.com/office/powerpoint/2010/main" val="23694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8790ED0-975F-4F2B-95F3-0D8F1CFAF935}" type="datetimeFigureOut">
              <a:rPr lang="en-US" smtClean="0"/>
              <a:t>10/23/2025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69F3971-F972-4F65-B1D1-A322A85D6061}"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66054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384B68E-5A12-1E55-52F8-5094F9540EE4}"/>
              </a:ext>
            </a:extLst>
          </p:cNvPr>
          <p:cNvSpPr>
            <a:spLocks noGrp="1"/>
          </p:cNvSpPr>
          <p:nvPr>
            <p:ph type="subTitle" idx="1"/>
          </p:nvPr>
        </p:nvSpPr>
        <p:spPr>
          <a:xfrm>
            <a:off x="1214351" y="4808045"/>
            <a:ext cx="10058400" cy="1143000"/>
          </a:xfrm>
        </p:spPr>
        <p:txBody>
          <a:bodyPr>
            <a:normAutofit/>
          </a:bodyPr>
          <a:lstStyle/>
          <a:p>
            <a:pPr algn="ctr"/>
            <a:r>
              <a:rPr lang="en-US" sz="4800" dirty="0">
                <a:solidFill>
                  <a:schemeClr val="tx1"/>
                </a:solidFill>
                <a:latin typeface="Times New Roman" panose="02020603050405020304" pitchFamily="18" charset="0"/>
                <a:cs typeface="Times New Roman" panose="02020603050405020304" pitchFamily="18" charset="0"/>
              </a:rPr>
              <a:t>BUSINESS TAX SESSION</a:t>
            </a:r>
          </a:p>
        </p:txBody>
      </p:sp>
      <p:pic>
        <p:nvPicPr>
          <p:cNvPr id="6" name="Picture 5">
            <a:extLst>
              <a:ext uri="{FF2B5EF4-FFF2-40B4-BE49-F238E27FC236}">
                <a16:creationId xmlns:a16="http://schemas.microsoft.com/office/drawing/2014/main" id="{9AA661DE-5B3C-A722-C6BE-6B0FC409BC75}"/>
              </a:ext>
            </a:extLst>
          </p:cNvPr>
          <p:cNvPicPr>
            <a:picLocks noChangeAspect="1"/>
          </p:cNvPicPr>
          <p:nvPr/>
        </p:nvPicPr>
        <p:blipFill>
          <a:blip r:embed="rId2"/>
          <a:stretch>
            <a:fillRect/>
          </a:stretch>
        </p:blipFill>
        <p:spPr>
          <a:xfrm>
            <a:off x="2492406" y="200062"/>
            <a:ext cx="7207188" cy="4404636"/>
          </a:xfrm>
          <a:prstGeom prst="rect">
            <a:avLst/>
          </a:prstGeom>
        </p:spPr>
      </p:pic>
    </p:spTree>
    <p:extLst>
      <p:ext uri="{BB962C8B-B14F-4D97-AF65-F5344CB8AC3E}">
        <p14:creationId xmlns:p14="http://schemas.microsoft.com/office/powerpoint/2010/main" val="1417738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DDCDF-04ED-A000-B9F0-DC99BB35E7A3}"/>
              </a:ext>
            </a:extLst>
          </p:cNvPr>
          <p:cNvSpPr>
            <a:spLocks noGrp="1"/>
          </p:cNvSpPr>
          <p:nvPr>
            <p:ph type="title"/>
          </p:nvPr>
        </p:nvSpPr>
        <p:spPr/>
        <p:txBody>
          <a:bodyPr/>
          <a:lstStyle/>
          <a:p>
            <a:r>
              <a:rPr lang="en-US" dirty="0"/>
              <a:t>MODIFICATION OF LIMITATION ON BUSINESS INTEREST</a:t>
            </a:r>
          </a:p>
        </p:txBody>
      </p:sp>
      <p:sp>
        <p:nvSpPr>
          <p:cNvPr id="3" name="Content Placeholder 2">
            <a:extLst>
              <a:ext uri="{FF2B5EF4-FFF2-40B4-BE49-F238E27FC236}">
                <a16:creationId xmlns:a16="http://schemas.microsoft.com/office/drawing/2014/main" id="{6B09CC98-968C-3DBF-7A5A-6AD48DBB24F6}"/>
              </a:ext>
            </a:extLst>
          </p:cNvPr>
          <p:cNvSpPr>
            <a:spLocks noGrp="1"/>
          </p:cNvSpPr>
          <p:nvPr>
            <p:ph idx="1"/>
          </p:nvPr>
        </p:nvSpPr>
        <p:spPr/>
        <p:txBody>
          <a:bodyPr/>
          <a:lstStyle/>
          <a:p>
            <a:pPr>
              <a:buFont typeface="Courier New" panose="02070309020205020404" pitchFamily="49" charset="0"/>
              <a:buChar char="o"/>
            </a:pPr>
            <a:r>
              <a:rPr lang="en-US" dirty="0"/>
              <a:t> NEW PROVISION INCREASES THE ‘CAP’ ON DEDUCTIBILITY FO BUSINESS IINTEREST EXPENSE BEGINNING FOR YEARS 2025 ONWARDS.</a:t>
            </a:r>
          </a:p>
          <a:p>
            <a:pPr>
              <a:buFont typeface="Courier New" panose="02070309020205020404" pitchFamily="49" charset="0"/>
              <a:buChar char="o"/>
            </a:pPr>
            <a:r>
              <a:rPr lang="en-US" dirty="0"/>
              <a:t> NEW LAW PROVIDE THEADJUSTED TAXABLE INCOME COMPUTATION WITHOUT TAKING INTO EFFECT: DEPRECIATION, AMORTIZATION, OR DEPLETION.</a:t>
            </a:r>
          </a:p>
          <a:p>
            <a:pPr>
              <a:buFont typeface="Courier New" panose="02070309020205020404" pitchFamily="49" charset="0"/>
              <a:buChar char="o"/>
            </a:pPr>
            <a:r>
              <a:rPr lang="en-US" dirty="0"/>
              <a:t> MAKING IT MORE LIKE FINANCING ACCOUNTING CONCEPT OF ‘EBITDA’</a:t>
            </a:r>
          </a:p>
          <a:p>
            <a:pPr marL="0" indent="0">
              <a:buNone/>
            </a:pPr>
            <a:endParaRPr lang="en-US" dirty="0"/>
          </a:p>
        </p:txBody>
      </p:sp>
    </p:spTree>
    <p:extLst>
      <p:ext uri="{BB962C8B-B14F-4D97-AF65-F5344CB8AC3E}">
        <p14:creationId xmlns:p14="http://schemas.microsoft.com/office/powerpoint/2010/main" val="3932397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8E769-E7D0-CE3C-B691-9B97243158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A22C5A-B3EA-3677-9874-32C86A9A1656}"/>
              </a:ext>
            </a:extLst>
          </p:cNvPr>
          <p:cNvSpPr>
            <a:spLocks noGrp="1"/>
          </p:cNvSpPr>
          <p:nvPr>
            <p:ph type="title"/>
          </p:nvPr>
        </p:nvSpPr>
        <p:spPr/>
        <p:txBody>
          <a:bodyPr/>
          <a:lstStyle/>
          <a:p>
            <a:r>
              <a:rPr lang="en-US" dirty="0"/>
              <a:t>MODIFICATION OF LIMITATION ON BUSINESS INTEREST</a:t>
            </a:r>
          </a:p>
        </p:txBody>
      </p:sp>
      <p:sp>
        <p:nvSpPr>
          <p:cNvPr id="3" name="Content Placeholder 2">
            <a:extLst>
              <a:ext uri="{FF2B5EF4-FFF2-40B4-BE49-F238E27FC236}">
                <a16:creationId xmlns:a16="http://schemas.microsoft.com/office/drawing/2014/main" id="{AA2DAD5C-2487-291F-09EC-0D17EBFBB2A2}"/>
              </a:ext>
            </a:extLst>
          </p:cNvPr>
          <p:cNvSpPr>
            <a:spLocks noGrp="1"/>
          </p:cNvSpPr>
          <p:nvPr>
            <p:ph idx="1"/>
          </p:nvPr>
        </p:nvSpPr>
        <p:spPr/>
        <p:txBody>
          <a:bodyPr/>
          <a:lstStyle/>
          <a:p>
            <a:pPr>
              <a:buFont typeface="Courier New" panose="02070309020205020404" pitchFamily="49" charset="0"/>
              <a:buChar char="o"/>
            </a:pPr>
            <a:r>
              <a:rPr lang="en-US" dirty="0"/>
              <a:t> Law permanently restores the favorable EBITDA-based approach, allowing businesses to add back depreciation, amortization, and depletion when calculating ATI. This generally raises ATI and thus increases the 30% limit on deductible business interest.</a:t>
            </a:r>
          </a:p>
          <a:p>
            <a:pPr>
              <a:buFont typeface="Courier New" panose="02070309020205020404" pitchFamily="49" charset="0"/>
              <a:buChar char="o"/>
            </a:pPr>
            <a:r>
              <a:rPr lang="en-US" dirty="0"/>
              <a:t> What does this mean for you:</a:t>
            </a:r>
          </a:p>
          <a:p>
            <a:pPr lvl="1">
              <a:buFont typeface="Courier New" panose="02070309020205020404" pitchFamily="49" charset="0"/>
              <a:buChar char="o"/>
            </a:pPr>
            <a:r>
              <a:rPr lang="en-US" dirty="0"/>
              <a:t> Higher deductibility limits</a:t>
            </a:r>
          </a:p>
          <a:p>
            <a:pPr lvl="1">
              <a:buFont typeface="Courier New" panose="02070309020205020404" pitchFamily="49" charset="0"/>
              <a:buChar char="o"/>
            </a:pPr>
            <a:r>
              <a:rPr lang="en-US" dirty="0"/>
              <a:t> Lower interest capacity</a:t>
            </a:r>
          </a:p>
          <a:p>
            <a:pPr marL="201168" lvl="1" indent="0">
              <a:buNone/>
            </a:pPr>
            <a:endParaRPr lang="en-US" dirty="0"/>
          </a:p>
          <a:p>
            <a:pPr marL="0" indent="0">
              <a:buNone/>
            </a:pPr>
            <a:endParaRPr lang="en-US" dirty="0"/>
          </a:p>
        </p:txBody>
      </p:sp>
    </p:spTree>
    <p:extLst>
      <p:ext uri="{BB962C8B-B14F-4D97-AF65-F5344CB8AC3E}">
        <p14:creationId xmlns:p14="http://schemas.microsoft.com/office/powerpoint/2010/main" val="1935578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A6D34-D25E-D676-139A-021BE17BC7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7490AC-4D6A-E7D3-6EE7-F543DA6BE354}"/>
              </a:ext>
            </a:extLst>
          </p:cNvPr>
          <p:cNvSpPr>
            <a:spLocks noGrp="1"/>
          </p:cNvSpPr>
          <p:nvPr>
            <p:ph type="title"/>
          </p:nvPr>
        </p:nvSpPr>
        <p:spPr/>
        <p:txBody>
          <a:bodyPr/>
          <a:lstStyle/>
          <a:p>
            <a:r>
              <a:rPr lang="en-US" dirty="0"/>
              <a:t>MODIFICATION OF LIMITATION ON BUSINESS INTEREST</a:t>
            </a:r>
          </a:p>
        </p:txBody>
      </p:sp>
      <p:sp>
        <p:nvSpPr>
          <p:cNvPr id="3" name="Content Placeholder 2">
            <a:extLst>
              <a:ext uri="{FF2B5EF4-FFF2-40B4-BE49-F238E27FC236}">
                <a16:creationId xmlns:a16="http://schemas.microsoft.com/office/drawing/2014/main" id="{41B28FB3-4C50-D386-53A1-F7E96CD9EC3C}"/>
              </a:ext>
            </a:extLst>
          </p:cNvPr>
          <p:cNvSpPr>
            <a:spLocks noGrp="1"/>
          </p:cNvSpPr>
          <p:nvPr>
            <p:ph idx="1"/>
          </p:nvPr>
        </p:nvSpPr>
        <p:spPr/>
        <p:txBody>
          <a:bodyPr/>
          <a:lstStyle/>
          <a:p>
            <a:pPr marL="0" indent="0">
              <a:buNone/>
            </a:pPr>
            <a:endParaRPr lang="en-US" dirty="0"/>
          </a:p>
          <a:p>
            <a:r>
              <a:rPr lang="en-US" b="1" dirty="0"/>
              <a:t>Example: Business Interest Deduction – 2024 vs. 2025</a:t>
            </a:r>
            <a:endParaRPr lang="en-US" dirty="0"/>
          </a:p>
          <a:p>
            <a:r>
              <a:rPr lang="en-US" dirty="0"/>
              <a:t>•</a:t>
            </a:r>
            <a:r>
              <a:rPr lang="en-US" b="1" dirty="0"/>
              <a:t>Scenario Assumptions</a:t>
            </a:r>
            <a:endParaRPr lang="en-US" dirty="0"/>
          </a:p>
          <a:p>
            <a:r>
              <a:rPr lang="en-US" dirty="0"/>
              <a:t>•</a:t>
            </a:r>
            <a:r>
              <a:rPr lang="en-US" b="1" dirty="0"/>
              <a:t>Taxable income before interest, depreciation, and amortization</a:t>
            </a:r>
            <a:r>
              <a:rPr lang="en-US" dirty="0"/>
              <a:t>: $1,000,000</a:t>
            </a:r>
          </a:p>
          <a:p>
            <a:r>
              <a:rPr lang="en-US" dirty="0"/>
              <a:t>•</a:t>
            </a:r>
            <a:r>
              <a:rPr lang="en-US" b="1" dirty="0"/>
              <a:t>Depreciation, amortization, depletion (DDA)</a:t>
            </a:r>
            <a:r>
              <a:rPr lang="en-US" dirty="0"/>
              <a:t>: $450,000</a:t>
            </a:r>
          </a:p>
          <a:p>
            <a:r>
              <a:rPr lang="en-US" dirty="0"/>
              <a:t>•</a:t>
            </a:r>
            <a:r>
              <a:rPr lang="en-US" b="1" dirty="0"/>
              <a:t>Business interest expense</a:t>
            </a:r>
            <a:r>
              <a:rPr lang="en-US" dirty="0"/>
              <a:t>: $650,000 </a:t>
            </a:r>
          </a:p>
          <a:p>
            <a:pPr marL="201168" lvl="1" indent="0">
              <a:buNone/>
            </a:pPr>
            <a:endParaRPr lang="en-US" dirty="0"/>
          </a:p>
          <a:p>
            <a:pPr marL="0" indent="0">
              <a:buNone/>
            </a:pPr>
            <a:endParaRPr lang="en-US" dirty="0"/>
          </a:p>
        </p:txBody>
      </p:sp>
    </p:spTree>
    <p:extLst>
      <p:ext uri="{BB962C8B-B14F-4D97-AF65-F5344CB8AC3E}">
        <p14:creationId xmlns:p14="http://schemas.microsoft.com/office/powerpoint/2010/main" val="3597197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ADC21-F0B7-C3A8-80BA-9DA26D37B7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F9E3E7-8296-B2FA-257F-C2937AB5B365}"/>
              </a:ext>
            </a:extLst>
          </p:cNvPr>
          <p:cNvSpPr>
            <a:spLocks noGrp="1"/>
          </p:cNvSpPr>
          <p:nvPr>
            <p:ph type="title"/>
          </p:nvPr>
        </p:nvSpPr>
        <p:spPr/>
        <p:txBody>
          <a:bodyPr/>
          <a:lstStyle/>
          <a:p>
            <a:r>
              <a:rPr lang="en-US" dirty="0"/>
              <a:t>MODIFICATION OF LIMITATION ON BUSINESS INTEREST</a:t>
            </a:r>
          </a:p>
        </p:txBody>
      </p:sp>
      <p:sp>
        <p:nvSpPr>
          <p:cNvPr id="3" name="Content Placeholder 2">
            <a:extLst>
              <a:ext uri="{FF2B5EF4-FFF2-40B4-BE49-F238E27FC236}">
                <a16:creationId xmlns:a16="http://schemas.microsoft.com/office/drawing/2014/main" id="{A7701EBB-6440-7DC0-BEA9-BF3E4FB70101}"/>
              </a:ext>
            </a:extLst>
          </p:cNvPr>
          <p:cNvSpPr>
            <a:spLocks noGrp="1"/>
          </p:cNvSpPr>
          <p:nvPr>
            <p:ph idx="1"/>
          </p:nvPr>
        </p:nvSpPr>
        <p:spPr/>
        <p:txBody>
          <a:bodyPr/>
          <a:lstStyle/>
          <a:p>
            <a:pPr marL="0" indent="0">
              <a:buNone/>
            </a:pPr>
            <a:endParaRPr lang="en-US" dirty="0"/>
          </a:p>
          <a:p>
            <a:r>
              <a:rPr lang="en-US" b="1" dirty="0"/>
              <a:t>2024 (Pre-OBBBA, EBIT-based ATI)</a:t>
            </a:r>
            <a:endParaRPr lang="en-US" dirty="0"/>
          </a:p>
          <a:p>
            <a:r>
              <a:rPr lang="en-US" dirty="0"/>
              <a:t>•Adjusted Taxable Income (ATI) = $1,000,000 (no add-backs of depreciation/amortization)</a:t>
            </a:r>
          </a:p>
          <a:p>
            <a:r>
              <a:rPr lang="en-US" dirty="0"/>
              <a:t>•Interest deduction is capped at 30% of ATI = $300,000</a:t>
            </a:r>
          </a:p>
          <a:p>
            <a:r>
              <a:rPr lang="en-US" dirty="0"/>
              <a:t>•</a:t>
            </a:r>
            <a:r>
              <a:rPr lang="en-US" b="1" dirty="0"/>
              <a:t>Actual deductible interest</a:t>
            </a:r>
            <a:r>
              <a:rPr lang="en-US" dirty="0"/>
              <a:t>: $300,000</a:t>
            </a:r>
          </a:p>
          <a:p>
            <a:r>
              <a:rPr lang="en-US" dirty="0"/>
              <a:t>•</a:t>
            </a:r>
            <a:r>
              <a:rPr lang="en-US" b="1" dirty="0"/>
              <a:t>Disallowed interest (carryforward)</a:t>
            </a:r>
            <a:r>
              <a:rPr lang="en-US" dirty="0"/>
              <a:t>: $350,000 </a:t>
            </a:r>
          </a:p>
          <a:p>
            <a:pPr marL="201168" lvl="1" indent="0">
              <a:buNone/>
            </a:pPr>
            <a:endParaRPr lang="en-US" dirty="0"/>
          </a:p>
          <a:p>
            <a:pPr marL="0" indent="0">
              <a:buNone/>
            </a:pPr>
            <a:endParaRPr lang="en-US" dirty="0"/>
          </a:p>
        </p:txBody>
      </p:sp>
    </p:spTree>
    <p:extLst>
      <p:ext uri="{BB962C8B-B14F-4D97-AF65-F5344CB8AC3E}">
        <p14:creationId xmlns:p14="http://schemas.microsoft.com/office/powerpoint/2010/main" val="3667435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A942C-F5A2-BB95-CD2A-F93CE43908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ACD3E5-B9E8-AC03-BBB6-10B07B518A86}"/>
              </a:ext>
            </a:extLst>
          </p:cNvPr>
          <p:cNvSpPr>
            <a:spLocks noGrp="1"/>
          </p:cNvSpPr>
          <p:nvPr>
            <p:ph type="title"/>
          </p:nvPr>
        </p:nvSpPr>
        <p:spPr/>
        <p:txBody>
          <a:bodyPr/>
          <a:lstStyle/>
          <a:p>
            <a:r>
              <a:rPr lang="en-US" dirty="0"/>
              <a:t>MODIFICATION OF LIMITATION ON BUSINESS INTEREST</a:t>
            </a:r>
          </a:p>
        </p:txBody>
      </p:sp>
      <p:sp>
        <p:nvSpPr>
          <p:cNvPr id="3" name="Content Placeholder 2">
            <a:extLst>
              <a:ext uri="{FF2B5EF4-FFF2-40B4-BE49-F238E27FC236}">
                <a16:creationId xmlns:a16="http://schemas.microsoft.com/office/drawing/2014/main" id="{A488BADB-B5BA-9B79-4BC9-3146CB924AFC}"/>
              </a:ext>
            </a:extLst>
          </p:cNvPr>
          <p:cNvSpPr>
            <a:spLocks noGrp="1"/>
          </p:cNvSpPr>
          <p:nvPr>
            <p:ph idx="1"/>
          </p:nvPr>
        </p:nvSpPr>
        <p:spPr/>
        <p:txBody>
          <a:bodyPr/>
          <a:lstStyle/>
          <a:p>
            <a:pPr marL="0" indent="0">
              <a:buNone/>
            </a:pPr>
            <a:endParaRPr lang="en-US" dirty="0"/>
          </a:p>
          <a:p>
            <a:r>
              <a:rPr lang="en-US" b="1" dirty="0"/>
              <a:t>2025 (Post-OBBBA, EBITDA-based ATI)</a:t>
            </a:r>
            <a:endParaRPr lang="en-US" dirty="0"/>
          </a:p>
          <a:p>
            <a:r>
              <a:rPr lang="en-US" dirty="0"/>
              <a:t>ATI = $1,000,000 + $450,000 = </a:t>
            </a:r>
            <a:r>
              <a:rPr lang="en-US" b="1" dirty="0"/>
              <a:t>$1,450,000 </a:t>
            </a:r>
            <a:r>
              <a:rPr lang="en-US" dirty="0"/>
              <a:t>(DDA now added back)</a:t>
            </a:r>
          </a:p>
          <a:p>
            <a:r>
              <a:rPr lang="en-US" dirty="0"/>
              <a:t>Interest deduction cap = 30% × $1,450,000 = </a:t>
            </a:r>
            <a:r>
              <a:rPr lang="en-US" b="1" dirty="0"/>
              <a:t>$435,000</a:t>
            </a:r>
            <a:endParaRPr lang="en-US" dirty="0"/>
          </a:p>
          <a:p>
            <a:r>
              <a:rPr lang="en-US" b="1" dirty="0"/>
              <a:t>Actual deductible interest</a:t>
            </a:r>
            <a:r>
              <a:rPr lang="en-US" dirty="0"/>
              <a:t>: $435,000</a:t>
            </a:r>
          </a:p>
          <a:p>
            <a:r>
              <a:rPr lang="en-US" b="1" dirty="0"/>
              <a:t>Disallowed interest (carryforward)</a:t>
            </a:r>
            <a:r>
              <a:rPr lang="en-US" dirty="0"/>
              <a:t>: $215,000 </a:t>
            </a:r>
          </a:p>
          <a:p>
            <a:pPr marL="201168" lvl="1" indent="0">
              <a:buNone/>
            </a:pPr>
            <a:endParaRPr lang="en-US" dirty="0"/>
          </a:p>
          <a:p>
            <a:pPr marL="0" indent="0">
              <a:buNone/>
            </a:pPr>
            <a:endParaRPr lang="en-US" dirty="0"/>
          </a:p>
        </p:txBody>
      </p:sp>
    </p:spTree>
    <p:extLst>
      <p:ext uri="{BB962C8B-B14F-4D97-AF65-F5344CB8AC3E}">
        <p14:creationId xmlns:p14="http://schemas.microsoft.com/office/powerpoint/2010/main" val="775005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0A78C-FA96-6A46-C305-46D02A1B121C}"/>
              </a:ext>
            </a:extLst>
          </p:cNvPr>
          <p:cNvSpPr>
            <a:spLocks noGrp="1"/>
          </p:cNvSpPr>
          <p:nvPr>
            <p:ph type="title"/>
          </p:nvPr>
        </p:nvSpPr>
        <p:spPr/>
        <p:txBody>
          <a:bodyPr/>
          <a:lstStyle/>
          <a:p>
            <a:r>
              <a:rPr lang="en-US" dirty="0"/>
              <a:t>INCREASED DOLLAR LIMITATION FOR EXPENSING CERTAIN DEPRECIABLE BUSINESS ASSETS</a:t>
            </a:r>
          </a:p>
        </p:txBody>
      </p:sp>
      <p:sp>
        <p:nvSpPr>
          <p:cNvPr id="3" name="Content Placeholder 2">
            <a:extLst>
              <a:ext uri="{FF2B5EF4-FFF2-40B4-BE49-F238E27FC236}">
                <a16:creationId xmlns:a16="http://schemas.microsoft.com/office/drawing/2014/main" id="{E82C8F1C-B8D2-B442-E5B9-F3E3A08407CA}"/>
              </a:ext>
            </a:extLst>
          </p:cNvPr>
          <p:cNvSpPr>
            <a:spLocks noGrp="1"/>
          </p:cNvSpPr>
          <p:nvPr>
            <p:ph idx="1"/>
          </p:nvPr>
        </p:nvSpPr>
        <p:spPr/>
        <p:txBody>
          <a:bodyPr/>
          <a:lstStyle/>
          <a:p>
            <a:pPr>
              <a:buFont typeface="Courier New" panose="02070309020205020404" pitchFamily="49" charset="0"/>
              <a:buChar char="o"/>
            </a:pPr>
            <a:r>
              <a:rPr lang="en-US" dirty="0"/>
              <a:t> KNOWN AS SECTION 179 EXPENSE – $2.5 MILLION MINIMUM LIMIT, REDUCED BY AMOUNT THE PROPERTY EXCEEDS $4 MILLION.</a:t>
            </a:r>
          </a:p>
          <a:p>
            <a:pPr>
              <a:buFont typeface="Courier New" panose="02070309020205020404" pitchFamily="49" charset="0"/>
              <a:buChar char="o"/>
            </a:pPr>
            <a:r>
              <a:rPr lang="en-US" dirty="0"/>
              <a:t>THIS NEW LIMITS ARE ADJUSTED FOR INFLATION</a:t>
            </a:r>
          </a:p>
          <a:p>
            <a:pPr>
              <a:buFont typeface="Courier New" panose="02070309020205020404" pitchFamily="49" charset="0"/>
              <a:buChar char="o"/>
            </a:pPr>
            <a:r>
              <a:rPr lang="en-US" dirty="0"/>
              <a:t> REFERS TO PROPERTY PLACED IN SERVICES AFTER DEC 31</a:t>
            </a:r>
            <a:r>
              <a:rPr lang="en-US" baseline="30000" dirty="0"/>
              <a:t>ST</a:t>
            </a:r>
            <a:r>
              <a:rPr lang="en-US" dirty="0"/>
              <a:t> 2024.</a:t>
            </a:r>
          </a:p>
          <a:p>
            <a:pPr>
              <a:buFont typeface="Courier New" panose="02070309020205020404" pitchFamily="49" charset="0"/>
              <a:buChar char="o"/>
            </a:pPr>
            <a:endParaRPr lang="en-US" dirty="0"/>
          </a:p>
          <a:p>
            <a:pPr>
              <a:buFont typeface="Courier New" panose="02070309020205020404" pitchFamily="49" charset="0"/>
              <a:buChar char="o"/>
            </a:pPr>
            <a:r>
              <a:rPr lang="en-US" dirty="0"/>
              <a:t>THIS NEW $2.5 MILLION MAX LIMIT IS DOUBLE PRE-OBBBA.</a:t>
            </a:r>
          </a:p>
        </p:txBody>
      </p:sp>
    </p:spTree>
    <p:extLst>
      <p:ext uri="{BB962C8B-B14F-4D97-AF65-F5344CB8AC3E}">
        <p14:creationId xmlns:p14="http://schemas.microsoft.com/office/powerpoint/2010/main" val="2213198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65892-7B07-0E2B-6986-B69D9297A76E}"/>
              </a:ext>
            </a:extLst>
          </p:cNvPr>
          <p:cNvSpPr>
            <a:spLocks noGrp="1"/>
          </p:cNvSpPr>
          <p:nvPr>
            <p:ph type="title"/>
          </p:nvPr>
        </p:nvSpPr>
        <p:spPr/>
        <p:txBody>
          <a:bodyPr/>
          <a:lstStyle/>
          <a:p>
            <a:r>
              <a:rPr lang="en-US" dirty="0"/>
              <a:t>SPECIAL DEPRECIATION ALLOWENCE FOR QUALIFIED PRODUCTION PROPERTY</a:t>
            </a:r>
          </a:p>
        </p:txBody>
      </p:sp>
      <p:sp>
        <p:nvSpPr>
          <p:cNvPr id="3" name="Content Placeholder 2">
            <a:extLst>
              <a:ext uri="{FF2B5EF4-FFF2-40B4-BE49-F238E27FC236}">
                <a16:creationId xmlns:a16="http://schemas.microsoft.com/office/drawing/2014/main" id="{0CD08F2D-13D7-57B6-33E5-F68DB2AADB9E}"/>
              </a:ext>
            </a:extLst>
          </p:cNvPr>
          <p:cNvSpPr>
            <a:spLocks noGrp="1"/>
          </p:cNvSpPr>
          <p:nvPr>
            <p:ph idx="1"/>
          </p:nvPr>
        </p:nvSpPr>
        <p:spPr/>
        <p:txBody>
          <a:bodyPr/>
          <a:lstStyle/>
          <a:p>
            <a:pPr>
              <a:buFont typeface="Courier New" panose="02070309020205020404" pitchFamily="49" charset="0"/>
              <a:buChar char="o"/>
            </a:pPr>
            <a:r>
              <a:rPr lang="en-US" dirty="0"/>
              <a:t> ALLOWS TAXPAYERS TO DEPRECIATE 100% OF ADJUSTED BASIS OF THE PROPERTY.</a:t>
            </a:r>
          </a:p>
          <a:p>
            <a:pPr>
              <a:buFont typeface="Courier New" panose="02070309020205020404" pitchFamily="49" charset="0"/>
              <a:buChar char="o"/>
            </a:pPr>
            <a:r>
              <a:rPr lang="en-US" dirty="0"/>
              <a:t>PROPERTY MUST BE NON-RESIDENTIAL.</a:t>
            </a:r>
          </a:p>
          <a:p>
            <a:pPr lvl="1">
              <a:buFont typeface="Courier New" panose="02070309020205020404" pitchFamily="49" charset="0"/>
              <a:buChar char="o"/>
            </a:pPr>
            <a:r>
              <a:rPr lang="en-US" dirty="0"/>
              <a:t>MUST BE USED AS INTREGAL PART OF QUALIFIED PRODUCTION ACTIVITY.</a:t>
            </a:r>
          </a:p>
          <a:p>
            <a:pPr lvl="1">
              <a:buFont typeface="Courier New" panose="02070309020205020404" pitchFamily="49" charset="0"/>
              <a:buChar char="o"/>
            </a:pPr>
            <a:r>
              <a:rPr lang="en-US" dirty="0"/>
              <a:t>PLACED IN SERVICES WITHIN THE UNITED STATES.</a:t>
            </a:r>
          </a:p>
          <a:p>
            <a:pPr lvl="1">
              <a:buFont typeface="Courier New" panose="02070309020205020404" pitchFamily="49" charset="0"/>
              <a:buChar char="o"/>
            </a:pPr>
            <a:r>
              <a:rPr lang="en-US" dirty="0"/>
              <a:t> ORIGINAL USE OF WHICH COMMENCES WITH THE TAXPAYER.</a:t>
            </a:r>
          </a:p>
          <a:p>
            <a:pPr lvl="1">
              <a:buFont typeface="Courier New" panose="02070309020205020404" pitchFamily="49" charset="0"/>
              <a:buChar char="o"/>
            </a:pPr>
            <a:r>
              <a:rPr lang="en-US" dirty="0"/>
              <a:t>CONSTRUCTION, RECONSTRUCTION, OR ERECTION BEGINGS AFTER </a:t>
            </a:r>
            <a:r>
              <a:rPr lang="en-US" b="1" dirty="0"/>
              <a:t>JAN 19</a:t>
            </a:r>
            <a:r>
              <a:rPr lang="en-US" b="1" baseline="30000" dirty="0"/>
              <a:t>TH</a:t>
            </a:r>
            <a:r>
              <a:rPr lang="en-US" b="1" dirty="0"/>
              <a:t> 2025.</a:t>
            </a:r>
          </a:p>
          <a:p>
            <a:pPr lvl="1">
              <a:buFont typeface="Courier New" panose="02070309020205020404" pitchFamily="49" charset="0"/>
              <a:buChar char="o"/>
            </a:pPr>
            <a:r>
              <a:rPr lang="en-US" dirty="0"/>
              <a:t> PLACED IN SERVICE AFTER </a:t>
            </a:r>
            <a:r>
              <a:rPr lang="en-US" b="1" dirty="0" err="1"/>
              <a:t>AFTER</a:t>
            </a:r>
            <a:r>
              <a:rPr lang="en-US" b="1" dirty="0"/>
              <a:t> JULY 4TH 2025.</a:t>
            </a:r>
            <a:endParaRPr lang="en-US" dirty="0"/>
          </a:p>
        </p:txBody>
      </p:sp>
    </p:spTree>
    <p:extLst>
      <p:ext uri="{BB962C8B-B14F-4D97-AF65-F5344CB8AC3E}">
        <p14:creationId xmlns:p14="http://schemas.microsoft.com/office/powerpoint/2010/main" val="3743024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1BF2A-2A91-0992-76A9-4699986B40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FD013E-AF60-0210-75EF-0352A362B291}"/>
              </a:ext>
            </a:extLst>
          </p:cNvPr>
          <p:cNvSpPr>
            <a:spLocks noGrp="1"/>
          </p:cNvSpPr>
          <p:nvPr>
            <p:ph type="title"/>
          </p:nvPr>
        </p:nvSpPr>
        <p:spPr/>
        <p:txBody>
          <a:bodyPr/>
          <a:lstStyle/>
          <a:p>
            <a:r>
              <a:rPr lang="en-US" dirty="0"/>
              <a:t>SPECIAL DEPRECIATION ALLOWENCE FOR QUALIFIED PRODUCTION PROPERTY</a:t>
            </a:r>
          </a:p>
        </p:txBody>
      </p:sp>
      <p:sp>
        <p:nvSpPr>
          <p:cNvPr id="3" name="Content Placeholder 2">
            <a:extLst>
              <a:ext uri="{FF2B5EF4-FFF2-40B4-BE49-F238E27FC236}">
                <a16:creationId xmlns:a16="http://schemas.microsoft.com/office/drawing/2014/main" id="{137C11B1-EF37-3B53-7DD4-6EE34E51376E}"/>
              </a:ext>
            </a:extLst>
          </p:cNvPr>
          <p:cNvSpPr>
            <a:spLocks noGrp="1"/>
          </p:cNvSpPr>
          <p:nvPr>
            <p:ph idx="1"/>
          </p:nvPr>
        </p:nvSpPr>
        <p:spPr/>
        <p:txBody>
          <a:bodyPr/>
          <a:lstStyle/>
          <a:p>
            <a:pPr>
              <a:buFont typeface="Courier New" panose="02070309020205020404" pitchFamily="49" charset="0"/>
              <a:buChar char="o"/>
            </a:pPr>
            <a:r>
              <a:rPr lang="en-US" dirty="0"/>
              <a:t> QUALIFIED PRODUCTION PROPERTY EXCLUDES THE PORTION OF NON-RESIDENTIAL REAL PROPERTY USE FOR:</a:t>
            </a:r>
          </a:p>
          <a:p>
            <a:pPr lvl="1">
              <a:buFont typeface="Courier New" panose="02070309020205020404" pitchFamily="49" charset="0"/>
              <a:buChar char="o"/>
            </a:pPr>
            <a:r>
              <a:rPr lang="en-US" dirty="0"/>
              <a:t>OFFICERS</a:t>
            </a:r>
          </a:p>
          <a:p>
            <a:pPr lvl="1">
              <a:buFont typeface="Courier New" panose="02070309020205020404" pitchFamily="49" charset="0"/>
              <a:buChar char="o"/>
            </a:pPr>
            <a:r>
              <a:rPr lang="en-US" dirty="0"/>
              <a:t>ADMINISTRATIVE SERVICES</a:t>
            </a:r>
          </a:p>
          <a:p>
            <a:pPr lvl="1">
              <a:buFont typeface="Courier New" panose="02070309020205020404" pitchFamily="49" charset="0"/>
              <a:buChar char="o"/>
            </a:pPr>
            <a:r>
              <a:rPr lang="en-US" dirty="0"/>
              <a:t> LODGING </a:t>
            </a:r>
          </a:p>
          <a:p>
            <a:pPr lvl="1">
              <a:buFont typeface="Courier New" panose="02070309020205020404" pitchFamily="49" charset="0"/>
              <a:buChar char="o"/>
            </a:pPr>
            <a:r>
              <a:rPr lang="en-US" dirty="0"/>
              <a:t>PARKING </a:t>
            </a:r>
          </a:p>
          <a:p>
            <a:pPr lvl="1">
              <a:buFont typeface="Courier New" panose="02070309020205020404" pitchFamily="49" charset="0"/>
              <a:buChar char="o"/>
            </a:pPr>
            <a:r>
              <a:rPr lang="en-US" dirty="0"/>
              <a:t>SALES ACTIVITIES</a:t>
            </a:r>
          </a:p>
          <a:p>
            <a:pPr lvl="1">
              <a:buFont typeface="Courier New" panose="02070309020205020404" pitchFamily="49" charset="0"/>
              <a:buChar char="o"/>
            </a:pPr>
            <a:r>
              <a:rPr lang="en-US" dirty="0"/>
              <a:t>RESEARCH ACTIVITIES</a:t>
            </a:r>
          </a:p>
          <a:p>
            <a:pPr lvl="1">
              <a:buFont typeface="Courier New" panose="02070309020205020404" pitchFamily="49" charset="0"/>
              <a:buChar char="o"/>
            </a:pPr>
            <a:r>
              <a:rPr lang="en-US" dirty="0"/>
              <a:t>SOFTWARE DEVELOPMENT OR ENGINEERING </a:t>
            </a:r>
          </a:p>
        </p:txBody>
      </p:sp>
    </p:spTree>
    <p:extLst>
      <p:ext uri="{BB962C8B-B14F-4D97-AF65-F5344CB8AC3E}">
        <p14:creationId xmlns:p14="http://schemas.microsoft.com/office/powerpoint/2010/main" val="1589759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C8F78-74C2-01EC-F84B-358DE15BC3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6E2503-9036-554E-3ABE-09627F860A0F}"/>
              </a:ext>
            </a:extLst>
          </p:cNvPr>
          <p:cNvSpPr>
            <a:spLocks noGrp="1"/>
          </p:cNvSpPr>
          <p:nvPr>
            <p:ph type="title"/>
          </p:nvPr>
        </p:nvSpPr>
        <p:spPr/>
        <p:txBody>
          <a:bodyPr/>
          <a:lstStyle/>
          <a:p>
            <a:r>
              <a:rPr lang="en-US" dirty="0"/>
              <a:t>SPECIAL DEPRECIATION ALLOWENCE FOR QUALIFIED PRODUCTION PROPERTY</a:t>
            </a:r>
          </a:p>
        </p:txBody>
      </p:sp>
      <p:sp>
        <p:nvSpPr>
          <p:cNvPr id="3" name="Content Placeholder 2">
            <a:extLst>
              <a:ext uri="{FF2B5EF4-FFF2-40B4-BE49-F238E27FC236}">
                <a16:creationId xmlns:a16="http://schemas.microsoft.com/office/drawing/2014/main" id="{79AD6C60-9BCD-6C1E-5DA4-3C202A55899F}"/>
              </a:ext>
            </a:extLst>
          </p:cNvPr>
          <p:cNvSpPr>
            <a:spLocks noGrp="1"/>
          </p:cNvSpPr>
          <p:nvPr>
            <p:ph idx="1"/>
          </p:nvPr>
        </p:nvSpPr>
        <p:spPr/>
        <p:txBody>
          <a:bodyPr/>
          <a:lstStyle/>
          <a:p>
            <a:pPr>
              <a:buFont typeface="Courier New" panose="02070309020205020404" pitchFamily="49" charset="0"/>
              <a:buChar char="o"/>
            </a:pPr>
            <a:r>
              <a:rPr lang="en-US" dirty="0"/>
              <a:t> QUALIFIED PRODUCTION ACTIVITIES INCLUDE: MANUFACTURING, AGRICULTURAL OR CHEMICAL PRODUCTION, OR REFINING OF A QUALIFIED PRODUCT.</a:t>
            </a:r>
          </a:p>
          <a:p>
            <a:pPr>
              <a:buFont typeface="Courier New" panose="02070309020205020404" pitchFamily="49" charset="0"/>
              <a:buChar char="o"/>
            </a:pPr>
            <a:r>
              <a:rPr lang="en-US" dirty="0"/>
              <a:t> A QUALIFIED PRODUCTION PROPERTY DEINED AS: REAL PROPERTY THE QUALIFIES FOR 100% BONUS DEPRECIATION.</a:t>
            </a:r>
          </a:p>
          <a:p>
            <a:pPr lvl="1">
              <a:buFont typeface="Courier New" panose="02070309020205020404" pitchFamily="49" charset="0"/>
              <a:buChar char="o"/>
            </a:pPr>
            <a:r>
              <a:rPr lang="en-US" dirty="0"/>
              <a:t>Examples: manufacturing facilities, buildings used to produce physical goods or components, refining facilities, Chemical Production Plants, Structural components integral to production, Biotech &amp; Pharmaceutical production facilities, 3D printing or additive Manufacturing Centers, Tool &amp; Die manufacturing, Agri-Processing Plants</a:t>
            </a:r>
          </a:p>
          <a:p>
            <a:pPr lvl="1">
              <a:buFont typeface="Courier New" panose="02070309020205020404" pitchFamily="49" charset="0"/>
              <a:buChar char="o"/>
            </a:pPr>
            <a:endParaRPr lang="en-US" dirty="0"/>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574552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284AE-5629-2707-1733-2805FEAD94BE}"/>
              </a:ext>
            </a:extLst>
          </p:cNvPr>
          <p:cNvSpPr>
            <a:spLocks noGrp="1"/>
          </p:cNvSpPr>
          <p:nvPr>
            <p:ph type="title"/>
          </p:nvPr>
        </p:nvSpPr>
        <p:spPr/>
        <p:txBody>
          <a:bodyPr/>
          <a:lstStyle/>
          <a:p>
            <a:r>
              <a:rPr lang="en-US" dirty="0"/>
              <a:t>SPECIAL DEPRECIATION ALLOWENCE FOR QUALIFIED PRODUCTION PROPERTY</a:t>
            </a:r>
          </a:p>
        </p:txBody>
      </p:sp>
      <p:sp>
        <p:nvSpPr>
          <p:cNvPr id="3" name="Content Placeholder 2">
            <a:extLst>
              <a:ext uri="{FF2B5EF4-FFF2-40B4-BE49-F238E27FC236}">
                <a16:creationId xmlns:a16="http://schemas.microsoft.com/office/drawing/2014/main" id="{57867929-C808-D6FC-D804-C373EFF0F705}"/>
              </a:ext>
            </a:extLst>
          </p:cNvPr>
          <p:cNvSpPr>
            <a:spLocks noGrp="1"/>
          </p:cNvSpPr>
          <p:nvPr>
            <p:ph idx="1"/>
          </p:nvPr>
        </p:nvSpPr>
        <p:spPr/>
        <p:txBody>
          <a:bodyPr/>
          <a:lstStyle/>
          <a:p>
            <a:r>
              <a:rPr lang="en-US" dirty="0"/>
              <a:t>RECAP:</a:t>
            </a:r>
          </a:p>
          <a:p>
            <a:pPr>
              <a:buFont typeface="Courier New" panose="02070309020205020404" pitchFamily="49" charset="0"/>
              <a:buChar char="o"/>
            </a:pPr>
            <a:r>
              <a:rPr lang="en-US" dirty="0"/>
              <a:t> USE:</a:t>
            </a:r>
            <a:r>
              <a:rPr lang="en-US" sz="1600" dirty="0"/>
              <a:t> MUST BE USED IN A QUALIFIED PRODUCTION ACTIVITY</a:t>
            </a:r>
          </a:p>
          <a:p>
            <a:pPr>
              <a:buFont typeface="Courier New" panose="02070309020205020404" pitchFamily="49" charset="0"/>
              <a:buChar char="o"/>
            </a:pPr>
            <a:r>
              <a:rPr lang="en-US" sz="1600" dirty="0"/>
              <a:t> </a:t>
            </a:r>
            <a:r>
              <a:rPr lang="en-US" dirty="0"/>
              <a:t>OWNERSHIP: </a:t>
            </a:r>
            <a:r>
              <a:rPr lang="en-US" sz="1600" dirty="0"/>
              <a:t>MUST BE OWNED &amp; USE THE PROPERTY (LEASES DO NOT QUALIFY).</a:t>
            </a:r>
          </a:p>
          <a:p>
            <a:pPr>
              <a:buFont typeface="Courier New" panose="02070309020205020404" pitchFamily="49" charset="0"/>
              <a:buChar char="o"/>
            </a:pPr>
            <a:r>
              <a:rPr lang="en-US" dirty="0"/>
              <a:t> CONSTRUCTION START DATE: </a:t>
            </a:r>
            <a:r>
              <a:rPr lang="en-US" sz="1600" dirty="0"/>
              <a:t>AFTER JAN 19</a:t>
            </a:r>
            <a:r>
              <a:rPr lang="en-US" sz="1600" baseline="30000" dirty="0"/>
              <a:t>TH</a:t>
            </a:r>
            <a:r>
              <a:rPr lang="en-US" sz="1600" dirty="0"/>
              <a:t> 2025 &amp; BEFORE JAN 1</a:t>
            </a:r>
            <a:r>
              <a:rPr lang="en-US" sz="1600" baseline="30000" dirty="0"/>
              <a:t>ST</a:t>
            </a:r>
            <a:r>
              <a:rPr lang="en-US" sz="1600" dirty="0"/>
              <a:t> 2029</a:t>
            </a:r>
          </a:p>
          <a:p>
            <a:pPr>
              <a:buFont typeface="Courier New" panose="02070309020205020404" pitchFamily="49" charset="0"/>
              <a:buChar char="o"/>
            </a:pPr>
            <a:r>
              <a:rPr lang="en-US" sz="1600" dirty="0"/>
              <a:t> </a:t>
            </a:r>
            <a:r>
              <a:rPr lang="en-US" dirty="0"/>
              <a:t>PLACED IN SERVICE DATE: </a:t>
            </a:r>
            <a:r>
              <a:rPr lang="en-US" sz="1600" dirty="0"/>
              <a:t>MUST BE PLACED IN SERVICES AFTER JAN 19</a:t>
            </a:r>
            <a:r>
              <a:rPr lang="en-US" sz="1600" baseline="30000" dirty="0"/>
              <a:t>TH  </a:t>
            </a:r>
            <a:r>
              <a:rPr lang="en-US" dirty="0"/>
              <a:t>2025</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2121291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D200E-76DB-12DC-E00A-2069EFFE5DA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ONE BIG BEAUTIFUL BILL ACT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2025 CHANGES</a:t>
            </a:r>
          </a:p>
        </p:txBody>
      </p:sp>
    </p:spTree>
    <p:extLst>
      <p:ext uri="{BB962C8B-B14F-4D97-AF65-F5344CB8AC3E}">
        <p14:creationId xmlns:p14="http://schemas.microsoft.com/office/powerpoint/2010/main" val="1496551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CB471-958F-1FF4-A39F-2610E64664CF}"/>
              </a:ext>
            </a:extLst>
          </p:cNvPr>
          <p:cNvSpPr>
            <a:spLocks noGrp="1"/>
          </p:cNvSpPr>
          <p:nvPr>
            <p:ph type="title"/>
          </p:nvPr>
        </p:nvSpPr>
        <p:spPr/>
        <p:txBody>
          <a:bodyPr/>
          <a:lstStyle/>
          <a:p>
            <a:r>
              <a:rPr lang="en-US" dirty="0"/>
              <a:t>EXPANSION OF QUALIFIED SMALL BUSINESS STOCK GAIN EXCLUSION. C-CORPS (NOT S-CORPS).</a:t>
            </a:r>
          </a:p>
        </p:txBody>
      </p:sp>
      <p:sp>
        <p:nvSpPr>
          <p:cNvPr id="3" name="Content Placeholder 2">
            <a:extLst>
              <a:ext uri="{FF2B5EF4-FFF2-40B4-BE49-F238E27FC236}">
                <a16:creationId xmlns:a16="http://schemas.microsoft.com/office/drawing/2014/main" id="{B6678B91-D823-8A47-2E0E-550217B66242}"/>
              </a:ext>
            </a:extLst>
          </p:cNvPr>
          <p:cNvSpPr>
            <a:spLocks noGrp="1"/>
          </p:cNvSpPr>
          <p:nvPr>
            <p:ph idx="1"/>
          </p:nvPr>
        </p:nvSpPr>
        <p:spPr/>
        <p:txBody>
          <a:bodyPr/>
          <a:lstStyle/>
          <a:p>
            <a:pPr>
              <a:buFont typeface="Courier New" panose="02070309020205020404" pitchFamily="49" charset="0"/>
              <a:buChar char="o"/>
            </a:pPr>
            <a:r>
              <a:rPr lang="en-US" dirty="0"/>
              <a:t> MODIFICATION ALLOWS 50% EXCLUSION OF GAIN ON QSBS HELD FOR 3 YEARS.</a:t>
            </a:r>
          </a:p>
          <a:p>
            <a:pPr>
              <a:buFont typeface="Courier New" panose="02070309020205020404" pitchFamily="49" charset="0"/>
              <a:buChar char="o"/>
            </a:pPr>
            <a:r>
              <a:rPr lang="en-US" dirty="0"/>
              <a:t> MODIFICATION ALLOWS 75% EXCLUSION OF GAIN ON QSBS HELD FOR 4 YEARS.</a:t>
            </a:r>
          </a:p>
          <a:p>
            <a:pPr>
              <a:buFont typeface="Courier New" panose="02070309020205020404" pitchFamily="49" charset="0"/>
              <a:buChar char="o"/>
            </a:pPr>
            <a:r>
              <a:rPr lang="en-US" dirty="0"/>
              <a:t> MODIFICATION ALLOWS 100% EXCLUSION OF GAIN ON QSBS HELD FOR 5 YEARS.</a:t>
            </a:r>
          </a:p>
          <a:p>
            <a:pPr>
              <a:buFont typeface="Courier New" panose="02070309020205020404" pitchFamily="49" charset="0"/>
              <a:buChar char="o"/>
            </a:pPr>
            <a:r>
              <a:rPr lang="en-US" dirty="0"/>
              <a:t>MODIFICATION INCREASES THE $10 MILLION PER ISSUER CAP TO $15 MILLION.</a:t>
            </a:r>
          </a:p>
          <a:p>
            <a:pPr>
              <a:buFont typeface="Courier New" panose="02070309020205020404" pitchFamily="49" charset="0"/>
              <a:buChar char="o"/>
            </a:pPr>
            <a:r>
              <a:rPr lang="en-US" dirty="0"/>
              <a:t>THIS PROVISION GENERALLY EFFECTIVE FOR STOCKS ISSUED OR ACQUIRED AFTER JULY 4</a:t>
            </a:r>
            <a:r>
              <a:rPr lang="en-US" baseline="30000" dirty="0"/>
              <a:t>TH</a:t>
            </a:r>
            <a:r>
              <a:rPr lang="en-US" dirty="0"/>
              <a:t> 2025.</a:t>
            </a:r>
          </a:p>
          <a:p>
            <a:pPr>
              <a:buFont typeface="Courier New" panose="02070309020205020404" pitchFamily="49" charset="0"/>
              <a:buChar char="o"/>
            </a:pPr>
            <a:endParaRPr lang="en-US" dirty="0"/>
          </a:p>
          <a:p>
            <a:pPr>
              <a:buFont typeface="Courier New" panose="02070309020205020404" pitchFamily="49" charset="0"/>
              <a:buChar char="o"/>
            </a:pPr>
            <a:r>
              <a:rPr lang="en-US" dirty="0"/>
              <a:t>THIS MODIFICATION SHORTENS &amp; TIERS HOLDING PERIOD FOR GAIN EXCLUSION.</a:t>
            </a:r>
          </a:p>
          <a:p>
            <a:pPr>
              <a:buFont typeface="Courier New" panose="02070309020205020404" pitchFamily="49" charset="0"/>
              <a:buChar char="o"/>
            </a:pPr>
            <a:r>
              <a:rPr lang="en-US" dirty="0"/>
              <a:t>INCREASES EXCLUSION CAP (MORE TAX-FREE GAIN).</a:t>
            </a:r>
          </a:p>
        </p:txBody>
      </p:sp>
    </p:spTree>
    <p:extLst>
      <p:ext uri="{BB962C8B-B14F-4D97-AF65-F5344CB8AC3E}">
        <p14:creationId xmlns:p14="http://schemas.microsoft.com/office/powerpoint/2010/main" val="817151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2688E-2DB2-66C7-DF6F-26DA3EC08923}"/>
              </a:ext>
            </a:extLst>
          </p:cNvPr>
          <p:cNvSpPr>
            <a:spLocks noGrp="1"/>
          </p:cNvSpPr>
          <p:nvPr>
            <p:ph type="title"/>
          </p:nvPr>
        </p:nvSpPr>
        <p:spPr/>
        <p:txBody>
          <a:bodyPr/>
          <a:lstStyle/>
          <a:p>
            <a:r>
              <a:rPr lang="en-US" dirty="0"/>
              <a:t>EXCLUSION OF INTEREST ON LOANS SECURED BY RURAL OR AGRICULTURAL REAL PROPERTY</a:t>
            </a:r>
          </a:p>
        </p:txBody>
      </p:sp>
      <p:sp>
        <p:nvSpPr>
          <p:cNvPr id="3" name="Content Placeholder 2">
            <a:extLst>
              <a:ext uri="{FF2B5EF4-FFF2-40B4-BE49-F238E27FC236}">
                <a16:creationId xmlns:a16="http://schemas.microsoft.com/office/drawing/2014/main" id="{BB2E885A-A256-45BE-2D63-ADD6A1C950EF}"/>
              </a:ext>
            </a:extLst>
          </p:cNvPr>
          <p:cNvSpPr>
            <a:spLocks noGrp="1"/>
          </p:cNvSpPr>
          <p:nvPr>
            <p:ph idx="1"/>
          </p:nvPr>
        </p:nvSpPr>
        <p:spPr/>
        <p:txBody>
          <a:bodyPr/>
          <a:lstStyle/>
          <a:p>
            <a:pPr>
              <a:buFont typeface="Courier New" panose="02070309020205020404" pitchFamily="49" charset="0"/>
              <a:buChar char="o"/>
            </a:pPr>
            <a:r>
              <a:rPr lang="en-US" dirty="0"/>
              <a:t> THE PROVISION PERMANENTLY ALLOWS BANKS INSURED UNDER FEDERAL DEPOSIT INSURANCE ACT (FDIC), DOMESTIC ENTITIES OWNED BY A BANK HOLDING COMPANIES, STATE OR FEDERALLY REGULATED INSURANCE COMPANIES, DOMESTIC ENTITIES OWNED BY A STATE LAW INSURANCE COMPANIES, </a:t>
            </a:r>
            <a:r>
              <a:rPr lang="en-US" b="1" dirty="0"/>
              <a:t>TO EXLUCED FROM GROSS INCOME 25% IF INTEREST INCOME DERIVED FROM QUALIFIED REAL ESTATE LOANS.</a:t>
            </a:r>
          </a:p>
          <a:p>
            <a:pPr>
              <a:buFont typeface="Courier New" panose="02070309020205020404" pitchFamily="49" charset="0"/>
              <a:buChar char="o"/>
            </a:pPr>
            <a:endParaRPr lang="en-US" b="1" dirty="0"/>
          </a:p>
          <a:p>
            <a:pPr>
              <a:buFont typeface="Courier New" panose="02070309020205020404" pitchFamily="49" charset="0"/>
              <a:buChar char="o"/>
            </a:pPr>
            <a:r>
              <a:rPr lang="en-US" dirty="0"/>
              <a:t> INDEBTEDNESS MUST BE </a:t>
            </a:r>
            <a:r>
              <a:rPr lang="en-US" b="1" dirty="0"/>
              <a:t>INCURRED AFTER JULY 4</a:t>
            </a:r>
            <a:r>
              <a:rPr lang="en-US" b="1" baseline="30000" dirty="0"/>
              <a:t>TH</a:t>
            </a:r>
            <a:r>
              <a:rPr lang="en-US" b="1" dirty="0"/>
              <a:t> 2025</a:t>
            </a:r>
            <a:r>
              <a:rPr lang="en-US" dirty="0"/>
              <a:t>.</a:t>
            </a:r>
          </a:p>
        </p:txBody>
      </p:sp>
    </p:spTree>
    <p:extLst>
      <p:ext uri="{BB962C8B-B14F-4D97-AF65-F5344CB8AC3E}">
        <p14:creationId xmlns:p14="http://schemas.microsoft.com/office/powerpoint/2010/main" val="24525614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63794-568E-61B4-9E78-06E0061B0B5F}"/>
              </a:ext>
            </a:extLst>
          </p:cNvPr>
          <p:cNvSpPr>
            <a:spLocks noGrp="1"/>
          </p:cNvSpPr>
          <p:nvPr>
            <p:ph type="title"/>
          </p:nvPr>
        </p:nvSpPr>
        <p:spPr/>
        <p:txBody>
          <a:bodyPr/>
          <a:lstStyle/>
          <a:p>
            <a:r>
              <a:rPr lang="en-US" dirty="0"/>
              <a:t>EXCLUSION OF INTEREST ON LOANS SECURED BY RURAL OR AGRICULTURAL REAL PROPERTY</a:t>
            </a:r>
          </a:p>
        </p:txBody>
      </p:sp>
      <p:sp>
        <p:nvSpPr>
          <p:cNvPr id="3" name="Content Placeholder 2">
            <a:extLst>
              <a:ext uri="{FF2B5EF4-FFF2-40B4-BE49-F238E27FC236}">
                <a16:creationId xmlns:a16="http://schemas.microsoft.com/office/drawing/2014/main" id="{BE083247-0453-9E5A-3331-37E71C3948D8}"/>
              </a:ext>
            </a:extLst>
          </p:cNvPr>
          <p:cNvSpPr>
            <a:spLocks noGrp="1"/>
          </p:cNvSpPr>
          <p:nvPr>
            <p:ph idx="1"/>
          </p:nvPr>
        </p:nvSpPr>
        <p:spPr/>
        <p:txBody>
          <a:bodyPr/>
          <a:lstStyle/>
          <a:p>
            <a:r>
              <a:rPr lang="en-US" dirty="0"/>
              <a:t>WHAT LOANS QUALIFY:</a:t>
            </a:r>
          </a:p>
          <a:p>
            <a:pPr lvl="1">
              <a:buFont typeface="Courier New" panose="02070309020205020404" pitchFamily="49" charset="0"/>
              <a:buChar char="o"/>
            </a:pPr>
            <a:r>
              <a:rPr lang="en-US" dirty="0"/>
              <a:t> LAND SUBSTANTIALLY USED FOR PRODUCING AGRICULTURAL PRODUCTS (FARMS, RANCHES)</a:t>
            </a:r>
          </a:p>
          <a:p>
            <a:pPr lvl="1">
              <a:buFont typeface="Courier New" panose="02070309020205020404" pitchFamily="49" charset="0"/>
              <a:buChar char="o"/>
            </a:pPr>
            <a:r>
              <a:rPr lang="en-US" dirty="0"/>
              <a:t>REAL PROPERTY SUBSTANTIALLY USED IN FISHING OR SEAFOOD PROCESSING.</a:t>
            </a:r>
          </a:p>
          <a:p>
            <a:pPr lvl="1">
              <a:buFont typeface="Courier New" panose="02070309020205020404" pitchFamily="49" charset="0"/>
              <a:buChar char="o"/>
            </a:pPr>
            <a:r>
              <a:rPr lang="en-US" dirty="0"/>
              <a:t>AQUACULTUREFACILITIES(HATCHERIES, PONDS)</a:t>
            </a:r>
          </a:p>
          <a:p>
            <a:pPr lvl="1">
              <a:buFont typeface="Courier New" panose="02070309020205020404" pitchFamily="49" charset="0"/>
              <a:buChar char="o"/>
            </a:pPr>
            <a:r>
              <a:rPr lang="en-US" dirty="0"/>
              <a:t>LEASEHOLD MORTGAGE ON SUCH PROPERTY.</a:t>
            </a:r>
          </a:p>
        </p:txBody>
      </p:sp>
    </p:spTree>
    <p:extLst>
      <p:ext uri="{BB962C8B-B14F-4D97-AF65-F5344CB8AC3E}">
        <p14:creationId xmlns:p14="http://schemas.microsoft.com/office/powerpoint/2010/main" val="9734540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116B-047B-4A40-69C3-2937BDC4930C}"/>
              </a:ext>
            </a:extLst>
          </p:cNvPr>
          <p:cNvSpPr>
            <a:spLocks noGrp="1"/>
          </p:cNvSpPr>
          <p:nvPr>
            <p:ph type="title"/>
          </p:nvPr>
        </p:nvSpPr>
        <p:spPr/>
        <p:txBody>
          <a:bodyPr/>
          <a:lstStyle/>
          <a:p>
            <a:r>
              <a:rPr lang="en-US" dirty="0"/>
              <a:t>EXCLUSION OF INTEREST ON LOANS SECURED BY RURAL OR AGRICULTURAL REAL PROPERTY</a:t>
            </a:r>
          </a:p>
        </p:txBody>
      </p:sp>
      <p:sp>
        <p:nvSpPr>
          <p:cNvPr id="3" name="Content Placeholder 2">
            <a:extLst>
              <a:ext uri="{FF2B5EF4-FFF2-40B4-BE49-F238E27FC236}">
                <a16:creationId xmlns:a16="http://schemas.microsoft.com/office/drawing/2014/main" id="{1BFB381F-6842-914A-8CB6-E3809080AB20}"/>
              </a:ext>
            </a:extLst>
          </p:cNvPr>
          <p:cNvSpPr>
            <a:spLocks noGrp="1"/>
          </p:cNvSpPr>
          <p:nvPr>
            <p:ph idx="1"/>
          </p:nvPr>
        </p:nvSpPr>
        <p:spPr/>
        <p:txBody>
          <a:bodyPr/>
          <a:lstStyle/>
          <a:p>
            <a:r>
              <a:rPr lang="en-US" dirty="0"/>
              <a:t>WHO IS A QUALIFIED LENDER</a:t>
            </a:r>
          </a:p>
          <a:p>
            <a:pPr lvl="1">
              <a:buFont typeface="Courier New" panose="02070309020205020404" pitchFamily="49" charset="0"/>
              <a:buChar char="o"/>
            </a:pPr>
            <a:r>
              <a:rPr lang="en-US" dirty="0"/>
              <a:t> FDIC INSURED BANKS</a:t>
            </a:r>
          </a:p>
          <a:p>
            <a:pPr lvl="1">
              <a:buFont typeface="Courier New" panose="02070309020205020404" pitchFamily="49" charset="0"/>
              <a:buChar char="o"/>
            </a:pPr>
            <a:r>
              <a:rPr lang="en-US" dirty="0"/>
              <a:t>STATE OR FEDERALLY REGULATED INSURANCE COMPANIES</a:t>
            </a:r>
          </a:p>
          <a:p>
            <a:pPr lvl="1">
              <a:buFont typeface="Courier New" panose="02070309020205020404" pitchFamily="49" charset="0"/>
              <a:buChar char="o"/>
            </a:pPr>
            <a:r>
              <a:rPr lang="en-US" dirty="0"/>
              <a:t>DOMESTIC SUBSIDIARIES OF BANK OR INSURANCE HOLDING COMPANIES</a:t>
            </a:r>
          </a:p>
          <a:p>
            <a:pPr lvl="1">
              <a:buFont typeface="Courier New" panose="02070309020205020404" pitchFamily="49" charset="0"/>
              <a:buChar char="o"/>
            </a:pPr>
            <a:r>
              <a:rPr lang="en-US" dirty="0"/>
              <a:t>FEDERALLY ARGICULTURAL MORTGAGE CORPORATIONS.</a:t>
            </a:r>
          </a:p>
          <a:p>
            <a:pPr lvl="1">
              <a:buFont typeface="Courier New" panose="02070309020205020404" pitchFamily="49" charset="0"/>
              <a:buChar char="o"/>
            </a:pPr>
            <a:endParaRPr lang="en-US" dirty="0"/>
          </a:p>
          <a:p>
            <a:pPr marL="201168" lvl="1" indent="0">
              <a:buNone/>
            </a:pPr>
            <a:r>
              <a:rPr lang="en-US" dirty="0"/>
              <a:t>THESE INSTITUTIONS NOW CAN PERMANENTLY EXCLUDE25% OF INTEREST INCOME FRO GROSS INCOME FOR QUALIFIED LOANS.</a:t>
            </a:r>
          </a:p>
        </p:txBody>
      </p:sp>
    </p:spTree>
    <p:extLst>
      <p:ext uri="{BB962C8B-B14F-4D97-AF65-F5344CB8AC3E}">
        <p14:creationId xmlns:p14="http://schemas.microsoft.com/office/powerpoint/2010/main" val="1212457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54A8F-EFD7-0842-C482-017B8E7E49B6}"/>
              </a:ext>
            </a:extLst>
          </p:cNvPr>
          <p:cNvSpPr>
            <a:spLocks noGrp="1"/>
          </p:cNvSpPr>
          <p:nvPr>
            <p:ph type="title"/>
          </p:nvPr>
        </p:nvSpPr>
        <p:spPr/>
        <p:txBody>
          <a:bodyPr/>
          <a:lstStyle/>
          <a:p>
            <a:r>
              <a:rPr lang="en-US" dirty="0"/>
              <a:t>TREATMENT OF CAPITAL GAINS FROM THE SALE OF CERTAIN FARMLAND PROPERTY</a:t>
            </a:r>
          </a:p>
        </p:txBody>
      </p:sp>
      <p:sp>
        <p:nvSpPr>
          <p:cNvPr id="3" name="Content Placeholder 2">
            <a:extLst>
              <a:ext uri="{FF2B5EF4-FFF2-40B4-BE49-F238E27FC236}">
                <a16:creationId xmlns:a16="http://schemas.microsoft.com/office/drawing/2014/main" id="{BAC31656-0471-7E0B-C8EE-6303E06AA6DA}"/>
              </a:ext>
            </a:extLst>
          </p:cNvPr>
          <p:cNvSpPr>
            <a:spLocks noGrp="1"/>
          </p:cNvSpPr>
          <p:nvPr>
            <p:ph idx="1"/>
          </p:nvPr>
        </p:nvSpPr>
        <p:spPr/>
        <p:txBody>
          <a:bodyPr/>
          <a:lstStyle/>
          <a:p>
            <a:r>
              <a:rPr lang="en-US" dirty="0"/>
              <a:t>IN CERTAIN CIRCUMSTANCES THE GAIN ON SALE / EXCHANGE QUALIFIED FARMLAND PROPERTY TO A QUALIFIED FARMER, THE TAXPAYER MAY ELECT TO PAY TAX ON GAIN FROM SALE IN FOUR EQUAL INSTALLMENTS.</a:t>
            </a:r>
          </a:p>
          <a:p>
            <a:endParaRPr lang="en-US" dirty="0"/>
          </a:p>
          <a:p>
            <a:r>
              <a:rPr lang="en-US" dirty="0"/>
              <a:t>FIRST INSTALLMENT PAID ON DUE DATE OF YEAR YEARS SALE WOULD INCLUDED IN THE TAX RETURN, THE NEXT THREE PAYMENTS WILL BE IN THE NEXT THREE SUBSEQUENT YEARS.</a:t>
            </a:r>
          </a:p>
        </p:txBody>
      </p:sp>
    </p:spTree>
    <p:extLst>
      <p:ext uri="{BB962C8B-B14F-4D97-AF65-F5344CB8AC3E}">
        <p14:creationId xmlns:p14="http://schemas.microsoft.com/office/powerpoint/2010/main" val="3494777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EFF3C-E1E6-28A9-503D-C4D840810E69}"/>
              </a:ext>
            </a:extLst>
          </p:cNvPr>
          <p:cNvSpPr>
            <a:spLocks noGrp="1"/>
          </p:cNvSpPr>
          <p:nvPr>
            <p:ph type="title"/>
          </p:nvPr>
        </p:nvSpPr>
        <p:spPr/>
        <p:txBody>
          <a:bodyPr/>
          <a:lstStyle/>
          <a:p>
            <a:r>
              <a:rPr lang="en-US" dirty="0"/>
              <a:t>TREATMENT OF CAPITAL GAINS FROM THE SALE OF CERTAIN FARMLAND PROPERTY</a:t>
            </a:r>
          </a:p>
        </p:txBody>
      </p:sp>
      <p:sp>
        <p:nvSpPr>
          <p:cNvPr id="3" name="Content Placeholder 2">
            <a:extLst>
              <a:ext uri="{FF2B5EF4-FFF2-40B4-BE49-F238E27FC236}">
                <a16:creationId xmlns:a16="http://schemas.microsoft.com/office/drawing/2014/main" id="{57EAB684-585D-30B4-9BFB-F18EAD512D9B}"/>
              </a:ext>
            </a:extLst>
          </p:cNvPr>
          <p:cNvSpPr>
            <a:spLocks noGrp="1"/>
          </p:cNvSpPr>
          <p:nvPr>
            <p:ph idx="1"/>
          </p:nvPr>
        </p:nvSpPr>
        <p:spPr/>
        <p:txBody>
          <a:bodyPr/>
          <a:lstStyle/>
          <a:p>
            <a:r>
              <a:rPr lang="en-US" dirty="0"/>
              <a:t>QUALFIED FARMLAND PROPERTY:</a:t>
            </a:r>
          </a:p>
          <a:p>
            <a:pPr lvl="1">
              <a:buFont typeface="Courier New" panose="02070309020205020404" pitchFamily="49" charset="0"/>
              <a:buChar char="o"/>
            </a:pPr>
            <a:r>
              <a:rPr lang="en-US" dirty="0"/>
              <a:t> U.S. REAL PROPERTY USED TO BY SELLER AS A FARM OR FARM PURPOSE / LEASED TO A QUALIFIED FARM FOR FARMING PURPOSES DURING SUBSTANTIALLY ALL OF THE 10 YEAR PERIOD ENDING ON THE DATE OF SALE.</a:t>
            </a:r>
          </a:p>
          <a:p>
            <a:pPr marL="201168" lvl="1" indent="0">
              <a:buNone/>
            </a:pPr>
            <a:endParaRPr lang="en-US" dirty="0"/>
          </a:p>
          <a:p>
            <a:pPr marL="201168" lvl="1" indent="0">
              <a:buNone/>
            </a:pPr>
            <a:r>
              <a:rPr lang="en-US" dirty="0"/>
              <a:t>QUALIFIED FARMER:</a:t>
            </a:r>
          </a:p>
          <a:p>
            <a:pPr lvl="1">
              <a:buFont typeface="Courier New" panose="02070309020205020404" pitchFamily="49" charset="0"/>
              <a:buChar char="o"/>
            </a:pPr>
            <a:r>
              <a:rPr lang="en-US" dirty="0"/>
              <a:t> DEFINED AS INDIVIDUAL IS DEFINED AS INDIVIDUAL ENGAGED IN FAMRING.</a:t>
            </a:r>
          </a:p>
        </p:txBody>
      </p:sp>
    </p:spTree>
    <p:extLst>
      <p:ext uri="{BB962C8B-B14F-4D97-AF65-F5344CB8AC3E}">
        <p14:creationId xmlns:p14="http://schemas.microsoft.com/office/powerpoint/2010/main" val="10988732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B1B0D-E9B3-196A-BFFC-543DE04B3B8E}"/>
              </a:ext>
            </a:extLst>
          </p:cNvPr>
          <p:cNvSpPr>
            <a:spLocks noGrp="1"/>
          </p:cNvSpPr>
          <p:nvPr>
            <p:ph type="title"/>
          </p:nvPr>
        </p:nvSpPr>
        <p:spPr/>
        <p:txBody>
          <a:bodyPr>
            <a:normAutofit fontScale="90000"/>
          </a:bodyPr>
          <a:lstStyle/>
          <a:p>
            <a:br>
              <a:rPr lang="en-US" dirty="0"/>
            </a:br>
            <a:r>
              <a:rPr lang="en-US" b="1" dirty="0"/>
              <a:t>Extension and Modification of Limitation on Excess Business Losses of Noncorporate Taxpayers</a:t>
            </a:r>
            <a:r>
              <a:rPr lang="en-US" dirty="0"/>
              <a:t>.</a:t>
            </a:r>
            <a:br>
              <a:rPr lang="en-US" dirty="0"/>
            </a:br>
            <a:r>
              <a:rPr lang="en-US" dirty="0"/>
              <a:t>This provision makes the excess </a:t>
            </a:r>
          </a:p>
        </p:txBody>
      </p:sp>
      <p:sp>
        <p:nvSpPr>
          <p:cNvPr id="3" name="Content Placeholder 2">
            <a:extLst>
              <a:ext uri="{FF2B5EF4-FFF2-40B4-BE49-F238E27FC236}">
                <a16:creationId xmlns:a16="http://schemas.microsoft.com/office/drawing/2014/main" id="{EAE518CA-B898-804D-D933-7A3E7D5E8996}"/>
              </a:ext>
            </a:extLst>
          </p:cNvPr>
          <p:cNvSpPr>
            <a:spLocks noGrp="1"/>
          </p:cNvSpPr>
          <p:nvPr>
            <p:ph idx="1"/>
          </p:nvPr>
        </p:nvSpPr>
        <p:spPr/>
        <p:txBody>
          <a:bodyPr/>
          <a:lstStyle/>
          <a:p>
            <a:endParaRPr lang="en-US" dirty="0"/>
          </a:p>
          <a:p>
            <a:endParaRPr lang="en-US" dirty="0"/>
          </a:p>
          <a:p>
            <a:r>
              <a:rPr lang="en-US" dirty="0"/>
              <a:t>This provision makes the excess business loss limitation permanent and revises the limitation amounts to 2018 levels of $500,000 for married couples filing jointly and $250,000 for all other taxpayers, indexed for inflation thereafter. </a:t>
            </a:r>
          </a:p>
          <a:p>
            <a:r>
              <a:rPr lang="en-US" dirty="0"/>
              <a:t>•This provision also permanently removes the restriction on excess farm losses. </a:t>
            </a:r>
          </a:p>
          <a:p>
            <a:endParaRPr lang="en-US" dirty="0"/>
          </a:p>
        </p:txBody>
      </p:sp>
    </p:spTree>
    <p:extLst>
      <p:ext uri="{BB962C8B-B14F-4D97-AF65-F5344CB8AC3E}">
        <p14:creationId xmlns:p14="http://schemas.microsoft.com/office/powerpoint/2010/main" val="19256907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3D2DD-3DEB-E5E4-2EA0-29BC133647D1}"/>
              </a:ext>
            </a:extLst>
          </p:cNvPr>
          <p:cNvSpPr>
            <a:spLocks noGrp="1"/>
          </p:cNvSpPr>
          <p:nvPr>
            <p:ph type="title"/>
          </p:nvPr>
        </p:nvSpPr>
        <p:spPr/>
        <p:txBody>
          <a:bodyPr/>
          <a:lstStyle/>
          <a:p>
            <a:br>
              <a:rPr lang="en-US" dirty="0"/>
            </a:br>
            <a:r>
              <a:rPr lang="en-US" b="1" dirty="0"/>
              <a:t>Extension and Modification of Limitation on Excess Business Losses of Noncorporate Taxpayers</a:t>
            </a:r>
            <a:r>
              <a:rPr lang="en-US" dirty="0"/>
              <a:t>.</a:t>
            </a:r>
          </a:p>
        </p:txBody>
      </p:sp>
      <p:sp>
        <p:nvSpPr>
          <p:cNvPr id="3" name="Content Placeholder 2">
            <a:extLst>
              <a:ext uri="{FF2B5EF4-FFF2-40B4-BE49-F238E27FC236}">
                <a16:creationId xmlns:a16="http://schemas.microsoft.com/office/drawing/2014/main" id="{C67536D3-4EC2-4D55-774B-14F04E346B0D}"/>
              </a:ext>
            </a:extLst>
          </p:cNvPr>
          <p:cNvSpPr>
            <a:spLocks noGrp="1"/>
          </p:cNvSpPr>
          <p:nvPr>
            <p:ph idx="1"/>
          </p:nvPr>
        </p:nvSpPr>
        <p:spPr/>
        <p:txBody>
          <a:bodyPr/>
          <a:lstStyle/>
          <a:p>
            <a:pPr marL="0" indent="0">
              <a:buNone/>
            </a:pPr>
            <a:endParaRPr lang="en-US" dirty="0"/>
          </a:p>
          <a:p>
            <a:r>
              <a:rPr lang="en-US" b="1" dirty="0"/>
              <a:t>Key Changes Under OBBBA</a:t>
            </a:r>
            <a:endParaRPr lang="en-US" dirty="0"/>
          </a:p>
          <a:p>
            <a:r>
              <a:rPr lang="en-US" b="1" dirty="0"/>
              <a:t>1. EBL Limitation Made Permanent</a:t>
            </a:r>
            <a:endParaRPr lang="en-US" dirty="0"/>
          </a:p>
          <a:p>
            <a:r>
              <a:rPr lang="en-US" dirty="0"/>
              <a:t>The section under IRC §461(l), which limits how much business loss can offset other non-business income, is no longer temporary.</a:t>
            </a:r>
          </a:p>
          <a:p>
            <a:r>
              <a:rPr lang="en-US" b="1" dirty="0"/>
              <a:t>Before</a:t>
            </a:r>
            <a:r>
              <a:rPr lang="en-US" dirty="0"/>
              <a:t>: Set to expire after 2028.</a:t>
            </a:r>
          </a:p>
          <a:p>
            <a:r>
              <a:rPr lang="en-US" b="1" dirty="0"/>
              <a:t>Now</a:t>
            </a:r>
            <a:r>
              <a:rPr lang="en-US" dirty="0"/>
              <a:t>: The limitation is </a:t>
            </a:r>
            <a:r>
              <a:rPr lang="en-US" b="1" dirty="0"/>
              <a:t>permanent</a:t>
            </a:r>
            <a:r>
              <a:rPr lang="en-US" dirty="0"/>
              <a:t>. </a:t>
            </a:r>
          </a:p>
          <a:p>
            <a:endParaRPr lang="en-US" dirty="0"/>
          </a:p>
        </p:txBody>
      </p:sp>
    </p:spTree>
    <p:extLst>
      <p:ext uri="{BB962C8B-B14F-4D97-AF65-F5344CB8AC3E}">
        <p14:creationId xmlns:p14="http://schemas.microsoft.com/office/powerpoint/2010/main" val="17033573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E104C-21A8-5657-9D54-A19B2462320B}"/>
              </a:ext>
            </a:extLst>
          </p:cNvPr>
          <p:cNvSpPr>
            <a:spLocks noGrp="1"/>
          </p:cNvSpPr>
          <p:nvPr>
            <p:ph type="title"/>
          </p:nvPr>
        </p:nvSpPr>
        <p:spPr/>
        <p:txBody>
          <a:bodyPr/>
          <a:lstStyle/>
          <a:p>
            <a:br>
              <a:rPr lang="en-US" dirty="0"/>
            </a:br>
            <a:r>
              <a:rPr lang="en-US" b="1" dirty="0"/>
              <a:t>Extension and Modification of Limitation on Excess Business Losses of Noncorporate Taxpayers</a:t>
            </a:r>
            <a:endParaRPr lang="en-US" dirty="0"/>
          </a:p>
        </p:txBody>
      </p:sp>
      <p:sp>
        <p:nvSpPr>
          <p:cNvPr id="3" name="Content Placeholder 2">
            <a:extLst>
              <a:ext uri="{FF2B5EF4-FFF2-40B4-BE49-F238E27FC236}">
                <a16:creationId xmlns:a16="http://schemas.microsoft.com/office/drawing/2014/main" id="{5C131446-F0DB-DE9E-6A7D-194FB799F195}"/>
              </a:ext>
            </a:extLst>
          </p:cNvPr>
          <p:cNvSpPr>
            <a:spLocks noGrp="1"/>
          </p:cNvSpPr>
          <p:nvPr>
            <p:ph idx="1"/>
          </p:nvPr>
        </p:nvSpPr>
        <p:spPr/>
        <p:txBody>
          <a:bodyPr>
            <a:normAutofit fontScale="92500" lnSpcReduction="10000"/>
          </a:bodyPr>
          <a:lstStyle/>
          <a:p>
            <a:pPr marL="0" indent="0">
              <a:buNone/>
            </a:pPr>
            <a:endParaRPr lang="en-US" dirty="0"/>
          </a:p>
          <a:p>
            <a:r>
              <a:rPr lang="en-US" b="1" dirty="0"/>
              <a:t>2. Inflation-Adjusted Thresholds Continue</a:t>
            </a:r>
            <a:endParaRPr lang="en-US" dirty="0"/>
          </a:p>
          <a:p>
            <a:r>
              <a:rPr lang="en-US" dirty="0"/>
              <a:t>•The loss deduction cap remains subject to inflation indexing.</a:t>
            </a:r>
          </a:p>
          <a:p>
            <a:r>
              <a:rPr lang="en-US" dirty="0"/>
              <a:t>•For 2025:</a:t>
            </a:r>
            <a:r>
              <a:rPr lang="en-US" b="1" dirty="0"/>
              <a:t>$313,000 </a:t>
            </a:r>
            <a:r>
              <a:rPr lang="en-US" dirty="0"/>
              <a:t>for single filers</a:t>
            </a:r>
          </a:p>
          <a:p>
            <a:r>
              <a:rPr lang="en-US" b="1" dirty="0"/>
              <a:t>$626,000 </a:t>
            </a:r>
            <a:r>
              <a:rPr lang="en-US" dirty="0"/>
              <a:t>for joint filers</a:t>
            </a:r>
          </a:p>
          <a:p>
            <a:endParaRPr lang="en-US" dirty="0"/>
          </a:p>
          <a:p>
            <a:r>
              <a:rPr lang="en-US" dirty="0"/>
              <a:t>•</a:t>
            </a:r>
            <a:r>
              <a:rPr lang="en-US" b="1" dirty="0"/>
              <a:t>3. Carrying Forward Disallowed Losses</a:t>
            </a:r>
            <a:endParaRPr lang="en-US" dirty="0"/>
          </a:p>
          <a:p>
            <a:r>
              <a:rPr lang="en-US" dirty="0"/>
              <a:t>•Losses that exceed the threshold are no longer allowed in the current year but are </a:t>
            </a:r>
            <a:r>
              <a:rPr lang="en-US" b="1" dirty="0"/>
              <a:t>carried forward as a net operating loss (NOL)</a:t>
            </a:r>
            <a:r>
              <a:rPr lang="en-US" dirty="0"/>
              <a:t>.</a:t>
            </a:r>
          </a:p>
          <a:p>
            <a:r>
              <a:rPr lang="en-US" dirty="0"/>
              <a:t>•This NOL can then offset income in future taxable years. </a:t>
            </a:r>
          </a:p>
          <a:p>
            <a:endParaRPr lang="en-US" dirty="0"/>
          </a:p>
        </p:txBody>
      </p:sp>
    </p:spTree>
    <p:extLst>
      <p:ext uri="{BB962C8B-B14F-4D97-AF65-F5344CB8AC3E}">
        <p14:creationId xmlns:p14="http://schemas.microsoft.com/office/powerpoint/2010/main" val="16004535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D8FFC-A574-0301-9FDC-F71E220E32A0}"/>
              </a:ext>
            </a:extLst>
          </p:cNvPr>
          <p:cNvSpPr>
            <a:spLocks noGrp="1"/>
          </p:cNvSpPr>
          <p:nvPr>
            <p:ph type="title"/>
          </p:nvPr>
        </p:nvSpPr>
        <p:spPr/>
        <p:txBody>
          <a:bodyPr/>
          <a:lstStyle/>
          <a:p>
            <a:br>
              <a:rPr lang="en-US" dirty="0"/>
            </a:br>
            <a:r>
              <a:rPr lang="en-US" b="1" dirty="0"/>
              <a:t>Treatment of Payments from Partnerships to Partners for Property or Services</a:t>
            </a:r>
            <a:endParaRPr lang="en-US" dirty="0"/>
          </a:p>
        </p:txBody>
      </p:sp>
      <p:sp>
        <p:nvSpPr>
          <p:cNvPr id="3" name="Content Placeholder 2">
            <a:extLst>
              <a:ext uri="{FF2B5EF4-FFF2-40B4-BE49-F238E27FC236}">
                <a16:creationId xmlns:a16="http://schemas.microsoft.com/office/drawing/2014/main" id="{B0A2100A-7153-5DC7-FD7C-A1E1082640B3}"/>
              </a:ext>
            </a:extLst>
          </p:cNvPr>
          <p:cNvSpPr>
            <a:spLocks noGrp="1"/>
          </p:cNvSpPr>
          <p:nvPr>
            <p:ph idx="1"/>
          </p:nvPr>
        </p:nvSpPr>
        <p:spPr/>
        <p:txBody>
          <a:bodyPr/>
          <a:lstStyle/>
          <a:p>
            <a:pPr marL="0" indent="0">
              <a:buNone/>
            </a:pPr>
            <a:endParaRPr lang="en-US" dirty="0"/>
          </a:p>
          <a:p>
            <a:r>
              <a:rPr lang="en-US" dirty="0"/>
              <a:t>This provision amends the statute, revising “under regulations prescribed” with “except as provided” to clarify that regulations are not necessary to apply the rules of such statute. </a:t>
            </a:r>
          </a:p>
          <a:p>
            <a:r>
              <a:rPr lang="en-US" dirty="0"/>
              <a:t>•This provision applies prospectively to services performed and property transferred after July 4, 2025, with no inference as to the treatment of prior transactions. </a:t>
            </a:r>
          </a:p>
          <a:p>
            <a:endParaRPr lang="en-US" dirty="0"/>
          </a:p>
        </p:txBody>
      </p:sp>
    </p:spTree>
    <p:extLst>
      <p:ext uri="{BB962C8B-B14F-4D97-AF65-F5344CB8AC3E}">
        <p14:creationId xmlns:p14="http://schemas.microsoft.com/office/powerpoint/2010/main" val="1422237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C66A2-E97F-A4CE-F7A3-DFAA5A3D61B5}"/>
              </a:ext>
            </a:extLst>
          </p:cNvPr>
          <p:cNvSpPr>
            <a:spLocks noGrp="1"/>
          </p:cNvSpPr>
          <p:nvPr>
            <p:ph type="title"/>
          </p:nvPr>
        </p:nvSpPr>
        <p:spPr/>
        <p:txBody>
          <a:bodyPr/>
          <a:lstStyle/>
          <a:p>
            <a:r>
              <a:rPr lang="en-US" dirty="0"/>
              <a:t>FULL EXPENSING OF CERTAIN BUSINESS PROPERTY</a:t>
            </a:r>
          </a:p>
        </p:txBody>
      </p:sp>
      <p:sp>
        <p:nvSpPr>
          <p:cNvPr id="3" name="Content Placeholder 2">
            <a:extLst>
              <a:ext uri="{FF2B5EF4-FFF2-40B4-BE49-F238E27FC236}">
                <a16:creationId xmlns:a16="http://schemas.microsoft.com/office/drawing/2014/main" id="{8D1E7DFE-B472-1FAD-F05A-950321952C4A}"/>
              </a:ext>
            </a:extLst>
          </p:cNvPr>
          <p:cNvSpPr>
            <a:spLocks noGrp="1"/>
          </p:cNvSpPr>
          <p:nvPr>
            <p:ph idx="1"/>
          </p:nvPr>
        </p:nvSpPr>
        <p:spPr/>
        <p:txBody>
          <a:bodyPr>
            <a:normAutofit lnSpcReduction="10000"/>
          </a:bodyPr>
          <a:lstStyle/>
          <a:p>
            <a:pPr>
              <a:lnSpc>
                <a:spcPct val="150000"/>
              </a:lnSpc>
              <a:buFont typeface="Courier New" panose="02070309020205020404" pitchFamily="49" charset="0"/>
              <a:buChar char="o"/>
            </a:pPr>
            <a:r>
              <a:rPr lang="en-US" dirty="0"/>
              <a:t> THIS CHANGES REVERTS BACK TO PREVIOUS TAX LAW WHERE BUSINESSES CAN EXPENSE (DEPRECIATE) FULL COST OF CERTAIN BUSINESS PROPERTY.</a:t>
            </a:r>
          </a:p>
          <a:p>
            <a:pPr>
              <a:lnSpc>
                <a:spcPct val="150000"/>
              </a:lnSpc>
              <a:buFont typeface="Courier New" panose="02070309020205020404" pitchFamily="49" charset="0"/>
              <a:buChar char="o"/>
            </a:pPr>
            <a:r>
              <a:rPr lang="en-US" dirty="0"/>
              <a:t>IN RECENT PRIOR YEARS, THIS EFFECT HAS BEEN ‘SUNSETTING’ MEANING DECREASING FROOM 100%TO 80% TO 60%, THROUGHOUT THE LAST COUPLE YEARS.</a:t>
            </a:r>
          </a:p>
          <a:p>
            <a:pPr>
              <a:lnSpc>
                <a:spcPct val="150000"/>
              </a:lnSpc>
              <a:buFont typeface="Courier New" panose="02070309020205020404" pitchFamily="49" charset="0"/>
              <a:buChar char="o"/>
            </a:pPr>
            <a:r>
              <a:rPr lang="en-US" dirty="0"/>
              <a:t> THIS NEW LAW TAKES IN EFFECT FOR PROPRTY PLACED INTO SERVICE AS OF JAN 1</a:t>
            </a:r>
            <a:r>
              <a:rPr lang="en-US" baseline="30000" dirty="0"/>
              <a:t>ST</a:t>
            </a:r>
            <a:r>
              <a:rPr lang="en-US" dirty="0"/>
              <a:t> 2025. (ACQUIRED PROPERTY NOT PLACED INTO SERVICE DOES NOT QUALIFY).</a:t>
            </a:r>
          </a:p>
        </p:txBody>
      </p:sp>
    </p:spTree>
    <p:extLst>
      <p:ext uri="{BB962C8B-B14F-4D97-AF65-F5344CB8AC3E}">
        <p14:creationId xmlns:p14="http://schemas.microsoft.com/office/powerpoint/2010/main" val="9785380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D4B64-D748-80BE-4C6D-C9F4E41DB697}"/>
              </a:ext>
            </a:extLst>
          </p:cNvPr>
          <p:cNvSpPr>
            <a:spLocks noGrp="1"/>
          </p:cNvSpPr>
          <p:nvPr>
            <p:ph type="title"/>
          </p:nvPr>
        </p:nvSpPr>
        <p:spPr/>
        <p:txBody>
          <a:bodyPr/>
          <a:lstStyle/>
          <a:p>
            <a:br>
              <a:rPr lang="en-US" dirty="0"/>
            </a:br>
            <a:r>
              <a:rPr lang="en-US" b="1" dirty="0"/>
              <a:t>Treatment of Payments from Partnerships to Partners for Property or Services</a:t>
            </a:r>
            <a:endParaRPr lang="en-US" dirty="0"/>
          </a:p>
        </p:txBody>
      </p:sp>
      <p:sp>
        <p:nvSpPr>
          <p:cNvPr id="3" name="Content Placeholder 2">
            <a:extLst>
              <a:ext uri="{FF2B5EF4-FFF2-40B4-BE49-F238E27FC236}">
                <a16:creationId xmlns:a16="http://schemas.microsoft.com/office/drawing/2014/main" id="{48F85D5B-AE4D-5ECB-45A7-3B827FFFC59B}"/>
              </a:ext>
            </a:extLst>
          </p:cNvPr>
          <p:cNvSpPr>
            <a:spLocks noGrp="1"/>
          </p:cNvSpPr>
          <p:nvPr>
            <p:ph idx="1"/>
          </p:nvPr>
        </p:nvSpPr>
        <p:spPr/>
        <p:txBody>
          <a:bodyPr/>
          <a:lstStyle/>
          <a:p>
            <a:pPr marL="0" indent="0">
              <a:buNone/>
            </a:pPr>
            <a:endParaRPr lang="en-US" dirty="0"/>
          </a:p>
          <a:p>
            <a:r>
              <a:rPr lang="en-US" b="1" dirty="0"/>
              <a:t>What Changed?</a:t>
            </a:r>
            <a:endParaRPr lang="en-US" dirty="0"/>
          </a:p>
          <a:p>
            <a:r>
              <a:rPr lang="en-US" dirty="0"/>
              <a:t>•</a:t>
            </a:r>
            <a:r>
              <a:rPr lang="en-US" b="1" dirty="0"/>
              <a:t>Before OBBBA</a:t>
            </a:r>
            <a:r>
              <a:rPr lang="en-US" dirty="0"/>
              <a:t>: IRC §707(a)(2)(A) only applied if the Treasury issued regulations stating so (“</a:t>
            </a:r>
            <a:r>
              <a:rPr lang="en-US" b="1" dirty="0"/>
              <a:t>under regulations prescribed by the Secretary</a:t>
            </a:r>
            <a:r>
              <a:rPr lang="en-US" dirty="0"/>
              <a:t>”), creating ambiguity since no final regs were ever issued.</a:t>
            </a:r>
          </a:p>
          <a:p>
            <a:r>
              <a:rPr lang="en-US" dirty="0"/>
              <a:t>•</a:t>
            </a:r>
            <a:r>
              <a:rPr lang="en-US" b="1" dirty="0"/>
              <a:t>After OBBBA</a:t>
            </a:r>
            <a:r>
              <a:rPr lang="en-US" dirty="0"/>
              <a:t>: The language is amended to apply “</a:t>
            </a:r>
            <a:r>
              <a:rPr lang="en-US" b="1" dirty="0"/>
              <a:t>except as provided </a:t>
            </a:r>
            <a:r>
              <a:rPr lang="en-US" dirty="0"/>
              <a:t>by the Secretary,” making the rule </a:t>
            </a:r>
            <a:r>
              <a:rPr lang="en-US" b="1" dirty="0"/>
              <a:t>self-executing </a:t>
            </a:r>
            <a:r>
              <a:rPr lang="en-US" dirty="0"/>
              <a:t>for transactions </a:t>
            </a:r>
            <a:r>
              <a:rPr lang="en-US" b="1" dirty="0"/>
              <a:t>after enactment (July 4, 2025)</a:t>
            </a:r>
            <a:r>
              <a:rPr lang="en-US" dirty="0"/>
              <a:t>. This removes ambiguity—</a:t>
            </a:r>
            <a:r>
              <a:rPr lang="en-US" b="1" dirty="0"/>
              <a:t>no additional regulations are needed </a:t>
            </a:r>
            <a:r>
              <a:rPr lang="en-US" dirty="0"/>
              <a:t>for §707(a)(2) to apply. </a:t>
            </a:r>
          </a:p>
          <a:p>
            <a:endParaRPr lang="en-US" dirty="0"/>
          </a:p>
        </p:txBody>
      </p:sp>
    </p:spTree>
    <p:extLst>
      <p:ext uri="{BB962C8B-B14F-4D97-AF65-F5344CB8AC3E}">
        <p14:creationId xmlns:p14="http://schemas.microsoft.com/office/powerpoint/2010/main" val="35392891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C241C-3965-71B7-E236-2907F399BAED}"/>
              </a:ext>
            </a:extLst>
          </p:cNvPr>
          <p:cNvSpPr>
            <a:spLocks noGrp="1"/>
          </p:cNvSpPr>
          <p:nvPr>
            <p:ph type="title"/>
          </p:nvPr>
        </p:nvSpPr>
        <p:spPr/>
        <p:txBody>
          <a:bodyPr/>
          <a:lstStyle/>
          <a:p>
            <a:br>
              <a:rPr lang="en-US" dirty="0"/>
            </a:br>
            <a:r>
              <a:rPr lang="en-US" b="1" dirty="0"/>
              <a:t>Treatment of Payments from Partnerships to Partners for Property or Services</a:t>
            </a:r>
            <a:endParaRPr lang="en-US" dirty="0"/>
          </a:p>
        </p:txBody>
      </p:sp>
      <p:sp>
        <p:nvSpPr>
          <p:cNvPr id="3" name="Content Placeholder 2">
            <a:extLst>
              <a:ext uri="{FF2B5EF4-FFF2-40B4-BE49-F238E27FC236}">
                <a16:creationId xmlns:a16="http://schemas.microsoft.com/office/drawing/2014/main" id="{74666D54-18A7-951F-15DA-B9496EE7623F}"/>
              </a:ext>
            </a:extLst>
          </p:cNvPr>
          <p:cNvSpPr>
            <a:spLocks noGrp="1"/>
          </p:cNvSpPr>
          <p:nvPr>
            <p:ph idx="1"/>
          </p:nvPr>
        </p:nvSpPr>
        <p:spPr/>
        <p:txBody>
          <a:bodyPr/>
          <a:lstStyle/>
          <a:p>
            <a:pPr marL="0" indent="0">
              <a:buNone/>
            </a:pPr>
            <a:endParaRPr lang="en-US" dirty="0"/>
          </a:p>
          <a:p>
            <a:r>
              <a:rPr lang="en-US" b="1" dirty="0"/>
              <a:t>Who Is Affected?</a:t>
            </a:r>
            <a:endParaRPr lang="en-US" dirty="0"/>
          </a:p>
          <a:p>
            <a:r>
              <a:rPr lang="en-US" dirty="0"/>
              <a:t>•</a:t>
            </a:r>
            <a:r>
              <a:rPr lang="en-US" b="1" dirty="0"/>
              <a:t>Partners </a:t>
            </a:r>
            <a:r>
              <a:rPr lang="en-US" dirty="0"/>
              <a:t>receiving distributions from partnerships in exchange for </a:t>
            </a:r>
            <a:r>
              <a:rPr lang="en-US" b="1" dirty="0"/>
              <a:t>providing services </a:t>
            </a:r>
            <a:r>
              <a:rPr lang="en-US" dirty="0"/>
              <a:t>or </a:t>
            </a:r>
            <a:r>
              <a:rPr lang="en-US" b="1" dirty="0"/>
              <a:t>contributing property</a:t>
            </a:r>
            <a:r>
              <a:rPr lang="en-US" dirty="0"/>
              <a:t>.</a:t>
            </a:r>
          </a:p>
          <a:p>
            <a:r>
              <a:rPr lang="en-US" dirty="0"/>
              <a:t>•Particularly relevant to transactions like </a:t>
            </a:r>
            <a:r>
              <a:rPr lang="en-US" b="1" dirty="0"/>
              <a:t>fee waivers</a:t>
            </a:r>
            <a:r>
              <a:rPr lang="en-US" dirty="0"/>
              <a:t>, </a:t>
            </a:r>
            <a:r>
              <a:rPr lang="en-US" b="1" dirty="0"/>
              <a:t>carried interest</a:t>
            </a:r>
            <a:r>
              <a:rPr lang="en-US" dirty="0"/>
              <a:t>, or </a:t>
            </a:r>
            <a:r>
              <a:rPr lang="en-US" b="1" dirty="0"/>
              <a:t>management services </a:t>
            </a:r>
            <a:r>
              <a:rPr lang="en-US" dirty="0"/>
              <a:t>under disguised-sales rules—now enforceable even without regulatory guidance. </a:t>
            </a:r>
          </a:p>
          <a:p>
            <a:endParaRPr lang="en-US" dirty="0"/>
          </a:p>
        </p:txBody>
      </p:sp>
    </p:spTree>
    <p:extLst>
      <p:ext uri="{BB962C8B-B14F-4D97-AF65-F5344CB8AC3E}">
        <p14:creationId xmlns:p14="http://schemas.microsoft.com/office/powerpoint/2010/main" val="26578667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12584-9CE6-F205-863D-C5D33A9FD438}"/>
              </a:ext>
            </a:extLst>
          </p:cNvPr>
          <p:cNvSpPr>
            <a:spLocks noGrp="1"/>
          </p:cNvSpPr>
          <p:nvPr>
            <p:ph type="title"/>
          </p:nvPr>
        </p:nvSpPr>
        <p:spPr/>
        <p:txBody>
          <a:bodyPr/>
          <a:lstStyle/>
          <a:p>
            <a:br>
              <a:rPr lang="en-US" dirty="0"/>
            </a:br>
            <a:r>
              <a:rPr lang="en-US" b="1" dirty="0"/>
              <a:t>Treatment of Payments from Partnerships to Partners for Property or Services</a:t>
            </a:r>
            <a:endParaRPr lang="en-US" dirty="0"/>
          </a:p>
        </p:txBody>
      </p:sp>
      <p:sp>
        <p:nvSpPr>
          <p:cNvPr id="3" name="Content Placeholder 2">
            <a:extLst>
              <a:ext uri="{FF2B5EF4-FFF2-40B4-BE49-F238E27FC236}">
                <a16:creationId xmlns:a16="http://schemas.microsoft.com/office/drawing/2014/main" id="{5EB462F9-E080-C94B-954B-6FBCD401DA2F}"/>
              </a:ext>
            </a:extLst>
          </p:cNvPr>
          <p:cNvSpPr>
            <a:spLocks noGrp="1"/>
          </p:cNvSpPr>
          <p:nvPr>
            <p:ph idx="1"/>
          </p:nvPr>
        </p:nvSpPr>
        <p:spPr/>
        <p:txBody>
          <a:bodyPr/>
          <a:lstStyle/>
          <a:p>
            <a:pPr marL="0" indent="0">
              <a:buNone/>
            </a:pPr>
            <a:endParaRPr lang="en-US" dirty="0"/>
          </a:p>
          <a:p>
            <a:r>
              <a:rPr lang="en-US" b="1" dirty="0"/>
              <a:t>Practical Implications</a:t>
            </a:r>
            <a:endParaRPr lang="en-US" dirty="0"/>
          </a:p>
          <a:p>
            <a:r>
              <a:rPr lang="en-US" dirty="0"/>
              <a:t>•</a:t>
            </a:r>
            <a:r>
              <a:rPr lang="en-US" b="1" dirty="0"/>
              <a:t>Tax Clarity</a:t>
            </a:r>
            <a:r>
              <a:rPr lang="en-US" dirty="0"/>
              <a:t>: These transfers—once potentially ignored absent regulation—now must be evaluated under § 707(a)(2) and potentially reclassified as taxable.</a:t>
            </a:r>
          </a:p>
          <a:p>
            <a:r>
              <a:rPr lang="en-US" dirty="0"/>
              <a:t>•</a:t>
            </a:r>
            <a:r>
              <a:rPr lang="en-US" b="1" dirty="0"/>
              <a:t>Potential Tax Liability</a:t>
            </a:r>
            <a:r>
              <a:rPr lang="en-US" dirty="0"/>
              <a:t>: A distribution tied to services or property still may be treated as a </a:t>
            </a:r>
            <a:r>
              <a:rPr lang="en-US" b="1" dirty="0"/>
              <a:t>disguised sale</a:t>
            </a:r>
            <a:r>
              <a:rPr lang="en-US" dirty="0"/>
              <a:t>, triggering </a:t>
            </a:r>
            <a:r>
              <a:rPr lang="en-US" b="1" dirty="0"/>
              <a:t>immediate gain recognition </a:t>
            </a:r>
            <a:r>
              <a:rPr lang="en-US" dirty="0"/>
              <a:t>to the partner, instead of return of capital.</a:t>
            </a:r>
          </a:p>
          <a:p>
            <a:r>
              <a:rPr lang="en-US" dirty="0"/>
              <a:t>•</a:t>
            </a:r>
            <a:r>
              <a:rPr lang="en-US" b="1" dirty="0"/>
              <a:t>Review Required</a:t>
            </a:r>
            <a:r>
              <a:rPr lang="en-US" dirty="0"/>
              <a:t>: Partnerships should revisit existing structures (like fee arrangements or preferred allocations) to evaluate whether they inadvertently trigger § 707 treatment. </a:t>
            </a:r>
          </a:p>
          <a:p>
            <a:endParaRPr lang="en-US" dirty="0"/>
          </a:p>
        </p:txBody>
      </p:sp>
    </p:spTree>
    <p:extLst>
      <p:ext uri="{BB962C8B-B14F-4D97-AF65-F5344CB8AC3E}">
        <p14:creationId xmlns:p14="http://schemas.microsoft.com/office/powerpoint/2010/main" val="3285738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184D6-E225-7FE2-3410-E82AFB3EB0E2}"/>
              </a:ext>
            </a:extLst>
          </p:cNvPr>
          <p:cNvSpPr>
            <a:spLocks noGrp="1"/>
          </p:cNvSpPr>
          <p:nvPr>
            <p:ph type="title"/>
          </p:nvPr>
        </p:nvSpPr>
        <p:spPr/>
        <p:txBody>
          <a:bodyPr/>
          <a:lstStyle/>
          <a:p>
            <a:br>
              <a:rPr lang="en-US" dirty="0"/>
            </a:br>
            <a:r>
              <a:rPr lang="en-US" b="1" dirty="0"/>
              <a:t>Extension of Increased Alternative Minimum Tax Exemption Amounts and Modification of Phaseout Thresholds</a:t>
            </a:r>
            <a:endParaRPr lang="en-US" dirty="0"/>
          </a:p>
        </p:txBody>
      </p:sp>
      <p:sp>
        <p:nvSpPr>
          <p:cNvPr id="3" name="Content Placeholder 2">
            <a:extLst>
              <a:ext uri="{FF2B5EF4-FFF2-40B4-BE49-F238E27FC236}">
                <a16:creationId xmlns:a16="http://schemas.microsoft.com/office/drawing/2014/main" id="{6388C7D1-A3FF-ABCD-FCFD-B6213AF25A9B}"/>
              </a:ext>
            </a:extLst>
          </p:cNvPr>
          <p:cNvSpPr>
            <a:spLocks noGrp="1"/>
          </p:cNvSpPr>
          <p:nvPr>
            <p:ph idx="1"/>
          </p:nvPr>
        </p:nvSpPr>
        <p:spPr/>
        <p:txBody>
          <a:bodyPr/>
          <a:lstStyle/>
          <a:p>
            <a:endParaRPr lang="en-US" dirty="0"/>
          </a:p>
          <a:p>
            <a:endParaRPr lang="en-US" dirty="0"/>
          </a:p>
          <a:p>
            <a:r>
              <a:rPr lang="en-US" dirty="0"/>
              <a:t>This provision makes permanent the increased individual alternative minimum tax exemption amounts and sets the 2026 exemption phaseout thresholds at 2018 levels ($1,000,000 in the case of a joint return or surviving spouse, $500,000 for any other taxpayer indexed for inflation thereafter). </a:t>
            </a:r>
          </a:p>
          <a:p>
            <a:r>
              <a:rPr lang="en-US" dirty="0"/>
              <a:t>•This provision also increases the rate at which alternative minimum tax exemptions phase out from 25 to 50 percent. </a:t>
            </a:r>
          </a:p>
          <a:p>
            <a:r>
              <a:rPr lang="en-US" dirty="0"/>
              <a:t>•Effective for taxable years beginning after Dec. 31, 2025. </a:t>
            </a:r>
          </a:p>
          <a:p>
            <a:endParaRPr lang="en-US" dirty="0"/>
          </a:p>
        </p:txBody>
      </p:sp>
    </p:spTree>
    <p:extLst>
      <p:ext uri="{BB962C8B-B14F-4D97-AF65-F5344CB8AC3E}">
        <p14:creationId xmlns:p14="http://schemas.microsoft.com/office/powerpoint/2010/main" val="34789432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D73F3-DECD-837D-C98B-46AB7F1EF42D}"/>
              </a:ext>
            </a:extLst>
          </p:cNvPr>
          <p:cNvSpPr>
            <a:spLocks noGrp="1"/>
          </p:cNvSpPr>
          <p:nvPr>
            <p:ph type="title"/>
          </p:nvPr>
        </p:nvSpPr>
        <p:spPr/>
        <p:txBody>
          <a:bodyPr/>
          <a:lstStyle/>
          <a:p>
            <a:br>
              <a:rPr lang="en-US" dirty="0"/>
            </a:br>
            <a:r>
              <a:rPr lang="en-US" b="1" dirty="0"/>
              <a:t>Starting in 2026, </a:t>
            </a:r>
            <a:r>
              <a:rPr lang="en-US" b="1" dirty="0" err="1"/>
              <a:t>theAlternative</a:t>
            </a:r>
            <a:r>
              <a:rPr lang="en-US" b="1" dirty="0"/>
              <a:t> Minimum Tax (AMT)exemption phaseout percentage will increase from 25% to 50%.</a:t>
            </a:r>
            <a:endParaRPr lang="en-US" dirty="0"/>
          </a:p>
        </p:txBody>
      </p:sp>
      <p:sp>
        <p:nvSpPr>
          <p:cNvPr id="3" name="Content Placeholder 2">
            <a:extLst>
              <a:ext uri="{FF2B5EF4-FFF2-40B4-BE49-F238E27FC236}">
                <a16:creationId xmlns:a16="http://schemas.microsoft.com/office/drawing/2014/main" id="{9C6BC2E4-1DB0-1D77-CEB1-11C54DFDDAF2}"/>
              </a:ext>
            </a:extLst>
          </p:cNvPr>
          <p:cNvSpPr>
            <a:spLocks noGrp="1"/>
          </p:cNvSpPr>
          <p:nvPr>
            <p:ph idx="1"/>
          </p:nvPr>
        </p:nvSpPr>
        <p:spPr/>
        <p:txBody>
          <a:bodyPr/>
          <a:lstStyle/>
          <a:p>
            <a:pPr marL="0" indent="0">
              <a:buNone/>
            </a:pPr>
            <a:endParaRPr lang="en-US" dirty="0"/>
          </a:p>
          <a:p>
            <a:r>
              <a:rPr lang="en-US" dirty="0"/>
              <a:t>This change will have a significant impact, particularly on higher-income taxpayers:</a:t>
            </a:r>
          </a:p>
          <a:p>
            <a:r>
              <a:rPr lang="en-US" dirty="0"/>
              <a:t>•1. Accelerated exemption reduction</a:t>
            </a:r>
          </a:p>
          <a:p>
            <a:r>
              <a:rPr lang="en-US" dirty="0"/>
              <a:t>With a 50% phaseout rate, the AMT exemption for higher earners will be reduced at a faster pace compared to the previous 25% rate. This means that for every dollar your Alternative Minimum Taxable Income (AMTI) exceeds the phase-out threshold, your exemption will be cut by 50 cents, resulting in a more rapid reduction or even elimination of the AMT exemption. </a:t>
            </a:r>
          </a:p>
          <a:p>
            <a:endParaRPr lang="en-US" dirty="0"/>
          </a:p>
          <a:p>
            <a:endParaRPr lang="en-US" dirty="0"/>
          </a:p>
        </p:txBody>
      </p:sp>
    </p:spTree>
    <p:extLst>
      <p:ext uri="{BB962C8B-B14F-4D97-AF65-F5344CB8AC3E}">
        <p14:creationId xmlns:p14="http://schemas.microsoft.com/office/powerpoint/2010/main" val="41896719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2FD37-EAF1-6787-89CA-913A63F27820}"/>
              </a:ext>
            </a:extLst>
          </p:cNvPr>
          <p:cNvSpPr>
            <a:spLocks noGrp="1"/>
          </p:cNvSpPr>
          <p:nvPr>
            <p:ph type="title"/>
          </p:nvPr>
        </p:nvSpPr>
        <p:spPr/>
        <p:txBody>
          <a:bodyPr/>
          <a:lstStyle/>
          <a:p>
            <a:br>
              <a:rPr lang="en-US" dirty="0"/>
            </a:br>
            <a:r>
              <a:rPr lang="en-US" b="1" dirty="0"/>
              <a:t>Starting in 2026, </a:t>
            </a:r>
            <a:r>
              <a:rPr lang="en-US" b="1" dirty="0" err="1"/>
              <a:t>theAlternative</a:t>
            </a:r>
            <a:r>
              <a:rPr lang="en-US" b="1" dirty="0"/>
              <a:t> Minimum Tax (AMT)exemption phaseout percentage will increase from 25% to 50%.</a:t>
            </a:r>
            <a:endParaRPr lang="en-US" dirty="0"/>
          </a:p>
        </p:txBody>
      </p:sp>
      <p:sp>
        <p:nvSpPr>
          <p:cNvPr id="3" name="Content Placeholder 2">
            <a:extLst>
              <a:ext uri="{FF2B5EF4-FFF2-40B4-BE49-F238E27FC236}">
                <a16:creationId xmlns:a16="http://schemas.microsoft.com/office/drawing/2014/main" id="{BA54A3DF-E3EB-E2AC-9B07-E5C0EEABB2C2}"/>
              </a:ext>
            </a:extLst>
          </p:cNvPr>
          <p:cNvSpPr>
            <a:spLocks noGrp="1"/>
          </p:cNvSpPr>
          <p:nvPr>
            <p:ph idx="1"/>
          </p:nvPr>
        </p:nvSpPr>
        <p:spPr/>
        <p:txBody>
          <a:bodyPr>
            <a:normAutofit lnSpcReduction="10000"/>
          </a:bodyPr>
          <a:lstStyle/>
          <a:p>
            <a:pPr marL="0" indent="0">
              <a:buNone/>
            </a:pPr>
            <a:endParaRPr lang="en-US" dirty="0"/>
          </a:p>
          <a:p>
            <a:r>
              <a:rPr lang="en-US" dirty="0"/>
              <a:t>2. Increased AMT liability for higher-income taxpayers</a:t>
            </a:r>
          </a:p>
          <a:p>
            <a:r>
              <a:rPr lang="en-US" dirty="0"/>
              <a:t>The faster phaseout of the exemption means that a greater portion of the income of high-earning taxpayers will become subject to the AMT rates of 26% and 28%. This can result in a higher tentative AMT, potentially increasing the likelihood that these taxpayers will owe the AMT. </a:t>
            </a:r>
          </a:p>
          <a:p>
            <a:endParaRPr lang="en-US" dirty="0"/>
          </a:p>
          <a:p>
            <a:r>
              <a:rPr lang="en-US" dirty="0"/>
              <a:t>•3. Lowered phaseout thresholds</a:t>
            </a:r>
          </a:p>
          <a:p>
            <a:r>
              <a:rPr lang="en-US" dirty="0"/>
              <a:t>For tax year 2026 and beyond, the exemption phaseout thresholds will be reset to lower levels ($500,000 for individuals and $1,000,000 for married couples filing jointly), compared to the higher thresholds that applied in 2025 ($626,350 and $1,252,700 respectively). These lower thresholds, combined with the 50% phaseout rate, will further contribute to a higher number of taxpayers being affected by the AMT. </a:t>
            </a:r>
          </a:p>
          <a:p>
            <a:endParaRPr lang="en-US" dirty="0"/>
          </a:p>
          <a:p>
            <a:endParaRPr lang="en-US" dirty="0"/>
          </a:p>
        </p:txBody>
      </p:sp>
    </p:spTree>
    <p:extLst>
      <p:ext uri="{BB962C8B-B14F-4D97-AF65-F5344CB8AC3E}">
        <p14:creationId xmlns:p14="http://schemas.microsoft.com/office/powerpoint/2010/main" val="24981289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65C50-59D4-036F-B815-EB92A50625AC}"/>
              </a:ext>
            </a:extLst>
          </p:cNvPr>
          <p:cNvSpPr>
            <a:spLocks noGrp="1"/>
          </p:cNvSpPr>
          <p:nvPr>
            <p:ph type="title"/>
          </p:nvPr>
        </p:nvSpPr>
        <p:spPr/>
        <p:txBody>
          <a:bodyPr/>
          <a:lstStyle/>
          <a:p>
            <a:br>
              <a:rPr lang="en-US" dirty="0"/>
            </a:br>
            <a:r>
              <a:rPr lang="en-US" b="1" dirty="0"/>
              <a:t>Starting in 2026, </a:t>
            </a:r>
            <a:r>
              <a:rPr lang="en-US" b="1" dirty="0" err="1"/>
              <a:t>theAlternative</a:t>
            </a:r>
            <a:r>
              <a:rPr lang="en-US" b="1" dirty="0"/>
              <a:t> Minimum Tax (AMT)exemption phaseout percentage will increase from 25% to 50%</a:t>
            </a:r>
            <a:endParaRPr lang="en-US" dirty="0"/>
          </a:p>
        </p:txBody>
      </p:sp>
      <p:sp>
        <p:nvSpPr>
          <p:cNvPr id="3" name="Content Placeholder 2">
            <a:extLst>
              <a:ext uri="{FF2B5EF4-FFF2-40B4-BE49-F238E27FC236}">
                <a16:creationId xmlns:a16="http://schemas.microsoft.com/office/drawing/2014/main" id="{96DACE2B-D058-D913-2930-9CB084F719BF}"/>
              </a:ext>
            </a:extLst>
          </p:cNvPr>
          <p:cNvSpPr>
            <a:spLocks noGrp="1"/>
          </p:cNvSpPr>
          <p:nvPr>
            <p:ph idx="1"/>
          </p:nvPr>
        </p:nvSpPr>
        <p:spPr/>
        <p:txBody>
          <a:bodyPr/>
          <a:lstStyle/>
          <a:p>
            <a:pPr marL="0" indent="0">
              <a:buNone/>
            </a:pPr>
            <a:endParaRPr lang="en-US" dirty="0"/>
          </a:p>
          <a:p>
            <a:r>
              <a:rPr lang="en-US" dirty="0"/>
              <a:t>4. More taxpayers potentially impacted</a:t>
            </a:r>
          </a:p>
          <a:p>
            <a:r>
              <a:rPr lang="en-US" dirty="0"/>
              <a:t>•The combination of a faster exemption phaseout and lower phaseout thresholds will likely result in a wider range of taxpayers, particularly those in the upper-middle and higher-income brackets, being affected by the AMT starting in 2026. </a:t>
            </a:r>
          </a:p>
          <a:p>
            <a:r>
              <a:rPr lang="en-US" dirty="0"/>
              <a:t>•In essence, the new 50% phaseout, in conjunction with the lower phaseout thresholds, will make the AMT more impactful for a greater number of higher-income taxpayers beginning in 2026.</a:t>
            </a:r>
          </a:p>
          <a:p>
            <a:endParaRPr lang="en-US" dirty="0"/>
          </a:p>
        </p:txBody>
      </p:sp>
    </p:spTree>
    <p:extLst>
      <p:ext uri="{BB962C8B-B14F-4D97-AF65-F5344CB8AC3E}">
        <p14:creationId xmlns:p14="http://schemas.microsoft.com/office/powerpoint/2010/main" val="22538358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8ABF5-5277-EC89-B24D-F97CC29C8BD8}"/>
              </a:ext>
            </a:extLst>
          </p:cNvPr>
          <p:cNvSpPr>
            <a:spLocks noGrp="1"/>
          </p:cNvSpPr>
          <p:nvPr>
            <p:ph type="title"/>
          </p:nvPr>
        </p:nvSpPr>
        <p:spPr/>
        <p:txBody>
          <a:bodyPr/>
          <a:lstStyle/>
          <a:p>
            <a:br>
              <a:rPr lang="en-US" dirty="0"/>
            </a:br>
            <a:r>
              <a:rPr lang="en-US" b="1" dirty="0"/>
              <a:t>Exceptions from Limitation on Deduction for Business Meals. </a:t>
            </a:r>
            <a:endParaRPr lang="en-US" dirty="0"/>
          </a:p>
        </p:txBody>
      </p:sp>
      <p:sp>
        <p:nvSpPr>
          <p:cNvPr id="3" name="Content Placeholder 2">
            <a:extLst>
              <a:ext uri="{FF2B5EF4-FFF2-40B4-BE49-F238E27FC236}">
                <a16:creationId xmlns:a16="http://schemas.microsoft.com/office/drawing/2014/main" id="{07B211A0-26CC-11B9-1DDB-C70A4BB44D0A}"/>
              </a:ext>
            </a:extLst>
          </p:cNvPr>
          <p:cNvSpPr>
            <a:spLocks noGrp="1"/>
          </p:cNvSpPr>
          <p:nvPr>
            <p:ph idx="1"/>
          </p:nvPr>
        </p:nvSpPr>
        <p:spPr/>
        <p:txBody>
          <a:bodyPr/>
          <a:lstStyle/>
          <a:p>
            <a:pPr marL="0" indent="0">
              <a:buNone/>
            </a:pPr>
            <a:endParaRPr lang="en-US" dirty="0"/>
          </a:p>
          <a:p>
            <a:r>
              <a:rPr lang="en-US" dirty="0"/>
              <a:t>This provision maintains the current exemption from the deduction limitation for expenses for goods or services (including the use of facilities) sold by the taxpayer in a bona fide transaction for adequate and full consideration in money or money’s worth (such as meals provided to restaurant employees). </a:t>
            </a:r>
          </a:p>
          <a:p>
            <a:r>
              <a:rPr lang="en-US" dirty="0"/>
              <a:t>•It also maintains the deduction for expenses for food or beverages provided to crew members of a commercial vessel or on an oil or gas platform or drilling rig or certain support camps, as well as expanding such deduction allowance to food or beverages provided on certain fishing vessels or at certain fish processing facilities. </a:t>
            </a:r>
          </a:p>
          <a:p>
            <a:r>
              <a:rPr lang="en-US" dirty="0"/>
              <a:t>•Effective for amounts paid or incurred after Dec. 31, 2025. </a:t>
            </a:r>
          </a:p>
          <a:p>
            <a:endParaRPr lang="en-US" dirty="0"/>
          </a:p>
        </p:txBody>
      </p:sp>
    </p:spTree>
    <p:extLst>
      <p:ext uri="{BB962C8B-B14F-4D97-AF65-F5344CB8AC3E}">
        <p14:creationId xmlns:p14="http://schemas.microsoft.com/office/powerpoint/2010/main" val="32561648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DF07F-B6C1-789F-9A1C-6A652A4220AC}"/>
              </a:ext>
            </a:extLst>
          </p:cNvPr>
          <p:cNvSpPr>
            <a:spLocks noGrp="1"/>
          </p:cNvSpPr>
          <p:nvPr>
            <p:ph type="title"/>
          </p:nvPr>
        </p:nvSpPr>
        <p:spPr/>
        <p:txBody>
          <a:bodyPr>
            <a:normAutofit/>
          </a:bodyPr>
          <a:lstStyle/>
          <a:p>
            <a:br>
              <a:rPr lang="en-US" dirty="0"/>
            </a:br>
            <a:r>
              <a:rPr lang="en-US" b="1" dirty="0"/>
              <a:t>Exceptions from Limitation on Deduction for Business Meals. </a:t>
            </a:r>
            <a:endParaRPr lang="en-US" dirty="0"/>
          </a:p>
        </p:txBody>
      </p:sp>
      <p:sp>
        <p:nvSpPr>
          <p:cNvPr id="3" name="Content Placeholder 2">
            <a:extLst>
              <a:ext uri="{FF2B5EF4-FFF2-40B4-BE49-F238E27FC236}">
                <a16:creationId xmlns:a16="http://schemas.microsoft.com/office/drawing/2014/main" id="{374197D7-029F-B72F-2165-88EDDC5D28FD}"/>
              </a:ext>
            </a:extLst>
          </p:cNvPr>
          <p:cNvSpPr>
            <a:spLocks noGrp="1"/>
          </p:cNvSpPr>
          <p:nvPr>
            <p:ph idx="1"/>
          </p:nvPr>
        </p:nvSpPr>
        <p:spPr/>
        <p:txBody>
          <a:bodyPr/>
          <a:lstStyle/>
          <a:p>
            <a:pPr marL="0" indent="0">
              <a:buNone/>
            </a:pPr>
            <a:endParaRPr lang="en-US" dirty="0"/>
          </a:p>
          <a:p>
            <a:r>
              <a:rPr lang="en-US" b="1" dirty="0"/>
              <a:t>1. Disallowance of Employer-Provided Meals (Effective January 1, 2026)</a:t>
            </a:r>
            <a:endParaRPr lang="en-US" dirty="0"/>
          </a:p>
          <a:p>
            <a:r>
              <a:rPr lang="en-US" dirty="0"/>
              <a:t>•Starting in 2026, </a:t>
            </a:r>
            <a:r>
              <a:rPr lang="en-US" b="1" dirty="0"/>
              <a:t>100% of expenses for employer-provided meals</a:t>
            </a:r>
            <a:r>
              <a:rPr lang="en-US" dirty="0"/>
              <a:t>—such as subsidized meals in company cafeterias or meals provided for the convenience of the employer—will </a:t>
            </a:r>
            <a:r>
              <a:rPr lang="en-US" b="1" dirty="0"/>
              <a:t>no longer be deductible</a:t>
            </a:r>
            <a:r>
              <a:rPr lang="en-US" dirty="0"/>
              <a:t>. This aligns with the existing IRC §274(o) rule, which OBBBA finally puts into effect.</a:t>
            </a:r>
          </a:p>
          <a:p>
            <a:r>
              <a:rPr lang="en-US" dirty="0"/>
              <a:t>•</a:t>
            </a:r>
            <a:r>
              <a:rPr lang="en-US" b="1" dirty="0"/>
              <a:t>2. Exemption for Restaurants and Food Service Businesses</a:t>
            </a:r>
            <a:endParaRPr lang="en-US" dirty="0"/>
          </a:p>
          <a:p>
            <a:r>
              <a:rPr lang="en-US" dirty="0"/>
              <a:t>•Restaurants, caterers, and other food and beverage businesses retain the ability to </a:t>
            </a:r>
            <a:r>
              <a:rPr lang="en-US" b="1" dirty="0"/>
              <a:t>fully deduct meal expenses </a:t>
            </a:r>
            <a:r>
              <a:rPr lang="en-US" dirty="0"/>
              <a:t>tied to preparing and serving meals to paying customers—even after 2026. Essentially, if meals are provided </a:t>
            </a:r>
            <a:r>
              <a:rPr lang="en-US" b="1" dirty="0"/>
              <a:t>in the ordinary course of selling food</a:t>
            </a:r>
            <a:r>
              <a:rPr lang="en-US" dirty="0"/>
              <a:t>, they remain deductible. </a:t>
            </a:r>
          </a:p>
          <a:p>
            <a:endParaRPr lang="en-US" dirty="0"/>
          </a:p>
        </p:txBody>
      </p:sp>
    </p:spTree>
    <p:extLst>
      <p:ext uri="{BB962C8B-B14F-4D97-AF65-F5344CB8AC3E}">
        <p14:creationId xmlns:p14="http://schemas.microsoft.com/office/powerpoint/2010/main" val="7435655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D82EA-511F-8710-0CE7-1E4090FB04CE}"/>
              </a:ext>
            </a:extLst>
          </p:cNvPr>
          <p:cNvSpPr>
            <a:spLocks noGrp="1"/>
          </p:cNvSpPr>
          <p:nvPr>
            <p:ph type="title"/>
          </p:nvPr>
        </p:nvSpPr>
        <p:spPr/>
        <p:txBody>
          <a:bodyPr/>
          <a:lstStyle/>
          <a:p>
            <a:br>
              <a:rPr lang="en-US" dirty="0"/>
            </a:br>
            <a:r>
              <a:rPr lang="en-US" b="1" dirty="0"/>
              <a:t>Exceptions from Limitation on Deduction for Business Meals. </a:t>
            </a:r>
            <a:endParaRPr lang="en-US" dirty="0"/>
          </a:p>
        </p:txBody>
      </p:sp>
      <p:sp>
        <p:nvSpPr>
          <p:cNvPr id="3" name="Content Placeholder 2">
            <a:extLst>
              <a:ext uri="{FF2B5EF4-FFF2-40B4-BE49-F238E27FC236}">
                <a16:creationId xmlns:a16="http://schemas.microsoft.com/office/drawing/2014/main" id="{5725C3A2-F7DE-BC4B-BEF5-80D9EECF95CF}"/>
              </a:ext>
            </a:extLst>
          </p:cNvPr>
          <p:cNvSpPr>
            <a:spLocks noGrp="1"/>
          </p:cNvSpPr>
          <p:nvPr>
            <p:ph idx="1"/>
          </p:nvPr>
        </p:nvSpPr>
        <p:spPr/>
        <p:txBody>
          <a:bodyPr/>
          <a:lstStyle/>
          <a:p>
            <a:pPr marL="0" indent="0">
              <a:buNone/>
            </a:pPr>
            <a:endParaRPr lang="en-US" dirty="0"/>
          </a:p>
          <a:p>
            <a:r>
              <a:rPr lang="en-US" dirty="0"/>
              <a:t>Statutory Language Summary (IRC §274(o))“No deduction shall be allowed under this chapter for any expense for the provision of any food or beverage to an employee of the taxpayer if such expense is excludable from the gross income of such employee under section 119 (relating to meals or lodging furnished for the convenience of the employer).”</a:t>
            </a:r>
          </a:p>
          <a:p>
            <a:r>
              <a:rPr lang="en-US" dirty="0"/>
              <a:t>• What This Means Practically Beginning 2026, the cost of employer-provided meals </a:t>
            </a:r>
            <a:r>
              <a:rPr lang="en-US" dirty="0" err="1"/>
              <a:t>that:Are</a:t>
            </a:r>
            <a:r>
              <a:rPr lang="en-US" dirty="0"/>
              <a:t> provided for the convenience of the employer, and Are excluded from employee income under IRC §119,will be completely non-deductible for the employer. </a:t>
            </a:r>
          </a:p>
          <a:p>
            <a:endParaRPr lang="en-US" dirty="0"/>
          </a:p>
        </p:txBody>
      </p:sp>
    </p:spTree>
    <p:extLst>
      <p:ext uri="{BB962C8B-B14F-4D97-AF65-F5344CB8AC3E}">
        <p14:creationId xmlns:p14="http://schemas.microsoft.com/office/powerpoint/2010/main" val="753277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A78DA-061D-341B-4B41-B1FFCDA0C8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2F3156-7F9D-18FE-07BB-F4B0B83320FD}"/>
              </a:ext>
            </a:extLst>
          </p:cNvPr>
          <p:cNvSpPr>
            <a:spLocks noGrp="1"/>
          </p:cNvSpPr>
          <p:nvPr>
            <p:ph type="title"/>
          </p:nvPr>
        </p:nvSpPr>
        <p:spPr/>
        <p:txBody>
          <a:bodyPr/>
          <a:lstStyle/>
          <a:p>
            <a:r>
              <a:rPr lang="en-US" dirty="0"/>
              <a:t>FULL EXPENSING OF CERTAIN BUSINESS PROPERTY</a:t>
            </a:r>
          </a:p>
        </p:txBody>
      </p:sp>
      <p:sp>
        <p:nvSpPr>
          <p:cNvPr id="3" name="Content Placeholder 2">
            <a:extLst>
              <a:ext uri="{FF2B5EF4-FFF2-40B4-BE49-F238E27FC236}">
                <a16:creationId xmlns:a16="http://schemas.microsoft.com/office/drawing/2014/main" id="{D9F65CC9-25B2-B5FA-D608-14A90FC6584A}"/>
              </a:ext>
            </a:extLst>
          </p:cNvPr>
          <p:cNvSpPr>
            <a:spLocks noGrp="1"/>
          </p:cNvSpPr>
          <p:nvPr>
            <p:ph idx="1"/>
          </p:nvPr>
        </p:nvSpPr>
        <p:spPr/>
        <p:txBody>
          <a:bodyPr/>
          <a:lstStyle/>
          <a:p>
            <a:pPr>
              <a:buFont typeface="Courier New" panose="02070309020205020404" pitchFamily="49" charset="0"/>
              <a:buChar char="o"/>
            </a:pPr>
            <a:r>
              <a:rPr lang="en-US" dirty="0"/>
              <a:t> WHAT QUALIFIES: </a:t>
            </a:r>
          </a:p>
          <a:p>
            <a:pPr lvl="8">
              <a:buFont typeface="Courier New" panose="02070309020205020404" pitchFamily="49" charset="0"/>
              <a:buChar char="o"/>
            </a:pPr>
            <a:r>
              <a:rPr lang="en-US" sz="1800" dirty="0"/>
              <a:t>MOST TANGIBLE PROPERTY.</a:t>
            </a:r>
          </a:p>
          <a:p>
            <a:pPr lvl="8">
              <a:buFont typeface="Courier New" panose="02070309020205020404" pitchFamily="49" charset="0"/>
              <a:buChar char="o"/>
            </a:pPr>
            <a:r>
              <a:rPr lang="en-US" sz="1800" dirty="0"/>
              <a:t> BOTH NEW AND USED ASSETS.</a:t>
            </a:r>
          </a:p>
          <a:p>
            <a:pPr lvl="8">
              <a:buFont typeface="Courier New" panose="02070309020205020404" pitchFamily="49" charset="0"/>
              <a:buChar char="o"/>
            </a:pPr>
            <a:r>
              <a:rPr lang="en-US" sz="1800" dirty="0"/>
              <a:t>THIS INCLUDES PROPERTY WITH A 20 YEAR LIFE (E.G. MACHINERY &amp; EQUIPMENT)</a:t>
            </a:r>
          </a:p>
        </p:txBody>
      </p:sp>
    </p:spTree>
    <p:extLst>
      <p:ext uri="{BB962C8B-B14F-4D97-AF65-F5344CB8AC3E}">
        <p14:creationId xmlns:p14="http://schemas.microsoft.com/office/powerpoint/2010/main" val="15262442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CEA5B-DF6D-52B5-EFC6-A6A1C725F63E}"/>
              </a:ext>
            </a:extLst>
          </p:cNvPr>
          <p:cNvSpPr>
            <a:spLocks noGrp="1"/>
          </p:cNvSpPr>
          <p:nvPr>
            <p:ph type="title"/>
          </p:nvPr>
        </p:nvSpPr>
        <p:spPr/>
        <p:txBody>
          <a:bodyPr/>
          <a:lstStyle/>
          <a:p>
            <a:br>
              <a:rPr lang="en-US" dirty="0"/>
            </a:br>
            <a:r>
              <a:rPr lang="en-US" b="1" dirty="0"/>
              <a:t>Increase in Threshold for Requiring Information Reporting with Respect to Certain Payees</a:t>
            </a:r>
            <a:endParaRPr lang="en-US" dirty="0"/>
          </a:p>
        </p:txBody>
      </p:sp>
      <p:sp>
        <p:nvSpPr>
          <p:cNvPr id="3" name="Content Placeholder 2">
            <a:extLst>
              <a:ext uri="{FF2B5EF4-FFF2-40B4-BE49-F238E27FC236}">
                <a16:creationId xmlns:a16="http://schemas.microsoft.com/office/drawing/2014/main" id="{A1ECC5F1-CE1E-6A26-5224-3EB7C2629F29}"/>
              </a:ext>
            </a:extLst>
          </p:cNvPr>
          <p:cNvSpPr>
            <a:spLocks noGrp="1"/>
          </p:cNvSpPr>
          <p:nvPr>
            <p:ph idx="1"/>
          </p:nvPr>
        </p:nvSpPr>
        <p:spPr/>
        <p:txBody>
          <a:bodyPr/>
          <a:lstStyle/>
          <a:p>
            <a:pPr marL="0" indent="0">
              <a:buNone/>
            </a:pPr>
            <a:endParaRPr lang="en-US" dirty="0"/>
          </a:p>
          <a:p>
            <a:r>
              <a:rPr lang="en-US" dirty="0"/>
              <a:t>This provision generally increases the threshold to $2,000 and adjusts it for inflation for every calendar year beginning after December 31, 2025. </a:t>
            </a:r>
          </a:p>
          <a:p>
            <a:r>
              <a:rPr lang="en-US" dirty="0"/>
              <a:t>•No change has been made to the reporting threshold for direct sales. </a:t>
            </a:r>
          </a:p>
          <a:p>
            <a:r>
              <a:rPr lang="en-US" dirty="0"/>
              <a:t>•This new inflation-adjusted threshold also applies to backup withholding requirements. </a:t>
            </a:r>
          </a:p>
          <a:p>
            <a:r>
              <a:rPr lang="en-US" dirty="0"/>
              <a:t>•This provision also changes the applicable period for payments from the taxable year to the calendar year. </a:t>
            </a:r>
          </a:p>
          <a:p>
            <a:r>
              <a:rPr lang="en-US" dirty="0"/>
              <a:t>•This provision applies to payments made after December 31, 2025.</a:t>
            </a:r>
          </a:p>
          <a:p>
            <a:endParaRPr lang="en-US" dirty="0"/>
          </a:p>
        </p:txBody>
      </p:sp>
    </p:spTree>
    <p:extLst>
      <p:ext uri="{BB962C8B-B14F-4D97-AF65-F5344CB8AC3E}">
        <p14:creationId xmlns:p14="http://schemas.microsoft.com/office/powerpoint/2010/main" val="38164460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F219E-19E2-196C-EE59-C889BDB1FF6B}"/>
              </a:ext>
            </a:extLst>
          </p:cNvPr>
          <p:cNvSpPr>
            <a:spLocks noGrp="1"/>
          </p:cNvSpPr>
          <p:nvPr>
            <p:ph type="title"/>
          </p:nvPr>
        </p:nvSpPr>
        <p:spPr/>
        <p:txBody>
          <a:bodyPr/>
          <a:lstStyle/>
          <a:p>
            <a:br>
              <a:rPr lang="en-US" dirty="0"/>
            </a:br>
            <a:r>
              <a:rPr lang="en-US" b="1" dirty="0"/>
              <a:t>Increase in Threshold for Requiring Information Reporting with Respect to Certain Payees</a:t>
            </a:r>
            <a:endParaRPr lang="en-US" dirty="0"/>
          </a:p>
        </p:txBody>
      </p:sp>
      <p:sp>
        <p:nvSpPr>
          <p:cNvPr id="3" name="Content Placeholder 2">
            <a:extLst>
              <a:ext uri="{FF2B5EF4-FFF2-40B4-BE49-F238E27FC236}">
                <a16:creationId xmlns:a16="http://schemas.microsoft.com/office/drawing/2014/main" id="{51758999-C198-4716-875F-3CBE491B64F7}"/>
              </a:ext>
            </a:extLst>
          </p:cNvPr>
          <p:cNvSpPr>
            <a:spLocks noGrp="1"/>
          </p:cNvSpPr>
          <p:nvPr>
            <p:ph idx="1"/>
          </p:nvPr>
        </p:nvSpPr>
        <p:spPr/>
        <p:txBody>
          <a:bodyPr/>
          <a:lstStyle/>
          <a:p>
            <a:pPr marL="0" indent="0">
              <a:buNone/>
            </a:pPr>
            <a:endParaRPr lang="en-US" dirty="0"/>
          </a:p>
          <a:p>
            <a:r>
              <a:rPr lang="en-US" b="1" dirty="0"/>
              <a:t>Key Change: Reporting Threshold Rises to $2,000</a:t>
            </a:r>
            <a:endParaRPr lang="en-US" dirty="0"/>
          </a:p>
          <a:p>
            <a:r>
              <a:rPr lang="en-US" dirty="0"/>
              <a:t>•Under current law, businesses must issue Form1099-NEC (for nonemployee compensation) and Form1099-MISC (for miscellaneous income such as rent, royalties, or prizes) when payments to a non–corporate recipient reach </a:t>
            </a:r>
            <a:r>
              <a:rPr lang="en-US" b="1" dirty="0"/>
              <a:t>$600 in a calendar year</a:t>
            </a:r>
            <a:r>
              <a:rPr lang="en-US" dirty="0"/>
              <a:t>.</a:t>
            </a:r>
          </a:p>
          <a:p>
            <a:r>
              <a:rPr lang="en-US" dirty="0"/>
              <a:t>•</a:t>
            </a:r>
            <a:r>
              <a:rPr lang="en-US" b="1" dirty="0"/>
              <a:t>Starting with payments made in 2026</a:t>
            </a:r>
            <a:r>
              <a:rPr lang="en-US" dirty="0"/>
              <a:t>, OBBBA increases this threshold to </a:t>
            </a:r>
            <a:r>
              <a:rPr lang="en-US" b="1" dirty="0"/>
              <a:t>$2,000</a:t>
            </a:r>
            <a:r>
              <a:rPr lang="en-US" dirty="0"/>
              <a:t>, with </a:t>
            </a:r>
            <a:r>
              <a:rPr lang="en-US" b="1" dirty="0"/>
              <a:t>annual inflation adjustments beginning in 2027</a:t>
            </a:r>
            <a:r>
              <a:rPr lang="en-US" dirty="0"/>
              <a:t>. This change applies both to the obligation to file the form and to backup withholding requirements once the threshold is exceeded </a:t>
            </a:r>
          </a:p>
          <a:p>
            <a:endParaRPr lang="en-US" dirty="0"/>
          </a:p>
        </p:txBody>
      </p:sp>
    </p:spTree>
    <p:extLst>
      <p:ext uri="{BB962C8B-B14F-4D97-AF65-F5344CB8AC3E}">
        <p14:creationId xmlns:p14="http://schemas.microsoft.com/office/powerpoint/2010/main" val="1287298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3B301-0A3F-F0B3-50D8-7D971CDFF123}"/>
              </a:ext>
            </a:extLst>
          </p:cNvPr>
          <p:cNvSpPr>
            <a:spLocks noGrp="1"/>
          </p:cNvSpPr>
          <p:nvPr>
            <p:ph type="title"/>
          </p:nvPr>
        </p:nvSpPr>
        <p:spPr/>
        <p:txBody>
          <a:bodyPr/>
          <a:lstStyle/>
          <a:p>
            <a:r>
              <a:rPr lang="en-US" dirty="0"/>
              <a:t>FULL EXPENSING OF ‘DOMESTIC’ RESEARCH &amp; EXPERIMENTAL EXPENDITURES</a:t>
            </a:r>
          </a:p>
        </p:txBody>
      </p:sp>
      <p:sp>
        <p:nvSpPr>
          <p:cNvPr id="3" name="Content Placeholder 2">
            <a:extLst>
              <a:ext uri="{FF2B5EF4-FFF2-40B4-BE49-F238E27FC236}">
                <a16:creationId xmlns:a16="http://schemas.microsoft.com/office/drawing/2014/main" id="{1E522E8A-049B-AE4B-737B-3F17CE45C8E8}"/>
              </a:ext>
            </a:extLst>
          </p:cNvPr>
          <p:cNvSpPr>
            <a:spLocks noGrp="1"/>
          </p:cNvSpPr>
          <p:nvPr>
            <p:ph idx="1"/>
          </p:nvPr>
        </p:nvSpPr>
        <p:spPr/>
        <p:txBody>
          <a:bodyPr/>
          <a:lstStyle/>
          <a:p>
            <a:pPr>
              <a:lnSpc>
                <a:spcPct val="150000"/>
              </a:lnSpc>
              <a:buFont typeface="Courier New" panose="02070309020205020404" pitchFamily="49" charset="0"/>
              <a:buChar char="o"/>
            </a:pPr>
            <a:r>
              <a:rPr lang="en-US" dirty="0"/>
              <a:t> THIS NEW PROVISION ALLOWS FLEXIBITY OF DEDUCTING OR CAPITALIZING ‘DOMESTIC’ RESEARCH OR EXPERIMENTAL EXPENDITURES PAID OR INCURRED PAID OR INCURRED AFTER DECEMBER 31</a:t>
            </a:r>
            <a:r>
              <a:rPr lang="en-US" baseline="30000" dirty="0"/>
              <a:t>ST</a:t>
            </a:r>
            <a:r>
              <a:rPr lang="en-US" dirty="0"/>
              <a:t> 2024.</a:t>
            </a:r>
          </a:p>
          <a:p>
            <a:pPr>
              <a:lnSpc>
                <a:spcPct val="150000"/>
              </a:lnSpc>
              <a:buFont typeface="Courier New" panose="02070309020205020404" pitchFamily="49" charset="0"/>
              <a:buChar char="o"/>
            </a:pPr>
            <a:r>
              <a:rPr lang="en-US" dirty="0"/>
              <a:t>DOMESTIC FOR THIS CASE MEANS OCCURS INSIDE THE UNITED STATES.</a:t>
            </a:r>
          </a:p>
          <a:p>
            <a:pPr>
              <a:lnSpc>
                <a:spcPct val="150000"/>
              </a:lnSpc>
              <a:buFont typeface="Courier New" panose="02070309020205020404" pitchFamily="49" charset="0"/>
              <a:buChar char="o"/>
            </a:pPr>
            <a:r>
              <a:rPr lang="en-US" dirty="0"/>
              <a:t>RESEARCH &amp; EXPERIMIENTAL EXPENDITURES OUTSIDE OF THE UNITED STATES STILL HAS THE SAME TREATMENT OF PRIOR YEARS (CAPITALIZED AND AMORITIZED OVER 15 YEARS.</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274123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2CFA9-9F81-86B1-A0BE-43A61D4C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D73D97-C87C-FF4D-8A64-C82D1DAE6E78}"/>
              </a:ext>
            </a:extLst>
          </p:cNvPr>
          <p:cNvSpPr>
            <a:spLocks noGrp="1"/>
          </p:cNvSpPr>
          <p:nvPr>
            <p:ph type="title"/>
          </p:nvPr>
        </p:nvSpPr>
        <p:spPr/>
        <p:txBody>
          <a:bodyPr/>
          <a:lstStyle/>
          <a:p>
            <a:r>
              <a:rPr lang="en-US" dirty="0"/>
              <a:t>FULL EXPENSING OF ‘DOMESTIC’ RESEARCH &amp; EXPERIMENTAL EXPENDITURES</a:t>
            </a:r>
          </a:p>
        </p:txBody>
      </p:sp>
      <p:sp>
        <p:nvSpPr>
          <p:cNvPr id="3" name="Content Placeholder 2">
            <a:extLst>
              <a:ext uri="{FF2B5EF4-FFF2-40B4-BE49-F238E27FC236}">
                <a16:creationId xmlns:a16="http://schemas.microsoft.com/office/drawing/2014/main" id="{5C37A63B-1EA0-BEF8-A82B-1AF33C9F209E}"/>
              </a:ext>
            </a:extLst>
          </p:cNvPr>
          <p:cNvSpPr>
            <a:spLocks noGrp="1"/>
          </p:cNvSpPr>
          <p:nvPr>
            <p:ph idx="1"/>
          </p:nvPr>
        </p:nvSpPr>
        <p:spPr/>
        <p:txBody>
          <a:bodyPr/>
          <a:lstStyle/>
          <a:p>
            <a:pPr>
              <a:lnSpc>
                <a:spcPct val="150000"/>
              </a:lnSpc>
              <a:buFont typeface="Courier New" panose="02070309020205020404" pitchFamily="49" charset="0"/>
              <a:buChar char="o"/>
            </a:pPr>
            <a:r>
              <a:rPr lang="en-US" dirty="0"/>
              <a:t> RESEARCH &amp; EXPERIMENTAL EXPENDITURES INCURRED DURING 2021 – 2024 (BEFORE JAN 1</a:t>
            </a:r>
            <a:r>
              <a:rPr lang="en-US" baseline="30000" dirty="0"/>
              <a:t>ST</a:t>
            </a:r>
            <a:r>
              <a:rPr lang="en-US" dirty="0"/>
              <a:t> 2025) MAY BE ELECTED TO BE ACCELERATED FOR THE REMAINING UNAMORTIZED DEDUCTION OVER A TWO-YEAR PERIOD.</a:t>
            </a:r>
          </a:p>
          <a:p>
            <a:pPr>
              <a:lnSpc>
                <a:spcPct val="150000"/>
              </a:lnSpc>
              <a:buFont typeface="Courier New" panose="02070309020205020404" pitchFamily="49" charset="0"/>
              <a:buChar char="o"/>
            </a:pPr>
            <a:endParaRPr lang="en-US" dirty="0"/>
          </a:p>
          <a:p>
            <a:pPr>
              <a:lnSpc>
                <a:spcPct val="150000"/>
              </a:lnSpc>
              <a:buFont typeface="Courier New" panose="02070309020205020404" pitchFamily="49" charset="0"/>
              <a:buChar char="o"/>
            </a:pPr>
            <a:r>
              <a:rPr lang="en-US" dirty="0"/>
              <a:t> THE FLEXIBILTY FOR THE TAXPAYER IS THE EXPENSE THESE COSTS OVER AT LEAST 60 MONTHS OR THE PRIOR 10-YEAR RULE.</a:t>
            </a:r>
          </a:p>
          <a:p>
            <a:endParaRPr lang="en-US" dirty="0"/>
          </a:p>
          <a:p>
            <a:pPr marL="0" indent="0">
              <a:buNone/>
            </a:pPr>
            <a:endParaRPr lang="en-US" dirty="0"/>
          </a:p>
        </p:txBody>
      </p:sp>
    </p:spTree>
    <p:extLst>
      <p:ext uri="{BB962C8B-B14F-4D97-AF65-F5344CB8AC3E}">
        <p14:creationId xmlns:p14="http://schemas.microsoft.com/office/powerpoint/2010/main" val="126812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3B05B-D1AB-74E6-06BB-1E0B8B1727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4A9E4A-3480-EE76-1219-11FCA96D1825}"/>
              </a:ext>
            </a:extLst>
          </p:cNvPr>
          <p:cNvSpPr>
            <a:spLocks noGrp="1"/>
          </p:cNvSpPr>
          <p:nvPr>
            <p:ph type="title"/>
          </p:nvPr>
        </p:nvSpPr>
        <p:spPr/>
        <p:txBody>
          <a:bodyPr/>
          <a:lstStyle/>
          <a:p>
            <a:r>
              <a:rPr lang="en-US" dirty="0"/>
              <a:t>FULL EXPENSING OF ‘DOMESTIC’ RESEARCH &amp; EXPERIMENTAL EXPENDITURES</a:t>
            </a:r>
          </a:p>
        </p:txBody>
      </p:sp>
      <p:sp>
        <p:nvSpPr>
          <p:cNvPr id="3" name="Content Placeholder 2">
            <a:extLst>
              <a:ext uri="{FF2B5EF4-FFF2-40B4-BE49-F238E27FC236}">
                <a16:creationId xmlns:a16="http://schemas.microsoft.com/office/drawing/2014/main" id="{B3542700-FC7A-4D6B-AE0D-CC19F82E9D8E}"/>
              </a:ext>
            </a:extLst>
          </p:cNvPr>
          <p:cNvSpPr>
            <a:spLocks noGrp="1"/>
          </p:cNvSpPr>
          <p:nvPr>
            <p:ph idx="1"/>
          </p:nvPr>
        </p:nvSpPr>
        <p:spPr/>
        <p:txBody>
          <a:bodyPr/>
          <a:lstStyle/>
          <a:p>
            <a:pPr>
              <a:lnSpc>
                <a:spcPct val="150000"/>
              </a:lnSpc>
              <a:buFont typeface="Courier New" panose="02070309020205020404" pitchFamily="49" charset="0"/>
              <a:buChar char="o"/>
            </a:pPr>
            <a:r>
              <a:rPr lang="en-US" dirty="0"/>
              <a:t> SMALL BUSINESSES (UNDER $31 MILLION AVERAGE ANNUAL GROSS RECIEPTS) CAN RETROACTIVELY DEDUCT DOMESTIC R&amp;E EXPENSES BACK TO TAX YEARS STARTING AFTER DEC 31</a:t>
            </a:r>
            <a:r>
              <a:rPr lang="en-US" baseline="30000" dirty="0"/>
              <a:t>ST</a:t>
            </a:r>
            <a:r>
              <a:rPr lang="en-US" dirty="0"/>
              <a:t> 2021. </a:t>
            </a:r>
            <a:r>
              <a:rPr lang="en-US" b="1" dirty="0"/>
              <a:t>(DONE BY FILING AMENDED RETURNS)</a:t>
            </a:r>
          </a:p>
          <a:p>
            <a:pPr marL="0" indent="0">
              <a:lnSpc>
                <a:spcPct val="150000"/>
              </a:lnSpc>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2511088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4DF4A-39C8-E697-089B-FD598C74D2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4B139C-970E-539F-A0B0-9A20D0518CA3}"/>
              </a:ext>
            </a:extLst>
          </p:cNvPr>
          <p:cNvSpPr>
            <a:spLocks noGrp="1"/>
          </p:cNvSpPr>
          <p:nvPr>
            <p:ph type="title"/>
          </p:nvPr>
        </p:nvSpPr>
        <p:spPr/>
        <p:txBody>
          <a:bodyPr/>
          <a:lstStyle/>
          <a:p>
            <a:r>
              <a:rPr lang="en-US" dirty="0"/>
              <a:t>FULL EXPENSING OF ‘DOMESTIC’ RESEARCH &amp; EXPERIMENTAL EXPENDITURES</a:t>
            </a:r>
            <a:br>
              <a:rPr lang="en-US" dirty="0"/>
            </a:br>
            <a:r>
              <a:rPr lang="en-US" dirty="0"/>
              <a:t>(recap)</a:t>
            </a:r>
          </a:p>
        </p:txBody>
      </p:sp>
      <p:sp>
        <p:nvSpPr>
          <p:cNvPr id="3" name="Content Placeholder 2">
            <a:extLst>
              <a:ext uri="{FF2B5EF4-FFF2-40B4-BE49-F238E27FC236}">
                <a16:creationId xmlns:a16="http://schemas.microsoft.com/office/drawing/2014/main" id="{26D007AD-C833-FA6E-D898-297436100E2B}"/>
              </a:ext>
            </a:extLst>
          </p:cNvPr>
          <p:cNvSpPr>
            <a:spLocks noGrp="1"/>
          </p:cNvSpPr>
          <p:nvPr>
            <p:ph idx="1"/>
          </p:nvPr>
        </p:nvSpPr>
        <p:spPr/>
        <p:txBody>
          <a:bodyPr/>
          <a:lstStyle/>
          <a:p>
            <a:r>
              <a:rPr lang="en-US" dirty="0"/>
              <a:t> </a:t>
            </a:r>
          </a:p>
          <a:p>
            <a:r>
              <a:rPr lang="en-US" b="1" dirty="0"/>
              <a:t>Category</a:t>
            </a:r>
            <a:r>
              <a:rPr lang="en-US" dirty="0"/>
              <a:t>	</a:t>
            </a:r>
            <a:r>
              <a:rPr lang="en-US" b="1" dirty="0"/>
              <a:t>Treatment under OBBBA</a:t>
            </a:r>
            <a:r>
              <a:rPr lang="en-US" dirty="0"/>
              <a:t>	</a:t>
            </a:r>
          </a:p>
          <a:p>
            <a:r>
              <a:rPr lang="en-US" dirty="0"/>
              <a:t>Domestic R&amp;E (new expenses) -	</a:t>
            </a:r>
            <a:r>
              <a:rPr lang="en-US" sz="1400" dirty="0"/>
              <a:t>Fully expendable in year incurred (Section174A), starting tax years after Dec31,2024	</a:t>
            </a:r>
          </a:p>
          <a:p>
            <a:r>
              <a:rPr lang="en-US" dirty="0"/>
              <a:t>Domestic R&amp;E (2022–2024, small businesses) -	</a:t>
            </a:r>
            <a:r>
              <a:rPr lang="en-US" sz="1400" dirty="0"/>
              <a:t>Retroactive full deduction via amended returns</a:t>
            </a:r>
            <a:r>
              <a:rPr lang="en-US" dirty="0"/>
              <a:t>	</a:t>
            </a:r>
          </a:p>
          <a:p>
            <a:r>
              <a:rPr lang="en-US" dirty="0"/>
              <a:t>Domestic R&amp;E (2022–2024, others) - 		</a:t>
            </a:r>
            <a:r>
              <a:rPr lang="en-US" sz="1600" dirty="0"/>
              <a:t>Option to accelerate amortization over 1–2 years</a:t>
            </a:r>
            <a:r>
              <a:rPr lang="en-US" dirty="0"/>
              <a:t>	</a:t>
            </a:r>
          </a:p>
          <a:p>
            <a:r>
              <a:rPr lang="en-US" dirty="0"/>
              <a:t>Foreign R&amp;E - 					</a:t>
            </a:r>
            <a:r>
              <a:rPr lang="en-US" sz="1400" dirty="0"/>
              <a:t>Continue amortizing over 15 years, no change </a:t>
            </a:r>
            <a:r>
              <a:rPr lang="en-US" dirty="0"/>
              <a:t>	</a:t>
            </a:r>
          </a:p>
          <a:p>
            <a:pPr>
              <a:lnSpc>
                <a:spcPct val="150000"/>
              </a:lnSpc>
              <a:buFont typeface="Courier New" panose="02070309020205020404" pitchFamily="49" charset="0"/>
              <a:buChar char="o"/>
            </a:pPr>
            <a:endParaRPr lang="en-US" dirty="0"/>
          </a:p>
          <a:p>
            <a:endParaRPr lang="en-US" dirty="0"/>
          </a:p>
          <a:p>
            <a:pPr marL="0" indent="0">
              <a:buNone/>
            </a:pPr>
            <a:endParaRPr lang="en-US" dirty="0"/>
          </a:p>
        </p:txBody>
      </p:sp>
    </p:spTree>
    <p:extLst>
      <p:ext uri="{BB962C8B-B14F-4D97-AF65-F5344CB8AC3E}">
        <p14:creationId xmlns:p14="http://schemas.microsoft.com/office/powerpoint/2010/main" val="3149250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044BF-EB6D-50D0-30EC-48507B3EF9A7}"/>
              </a:ext>
            </a:extLst>
          </p:cNvPr>
          <p:cNvSpPr>
            <a:spLocks noGrp="1"/>
          </p:cNvSpPr>
          <p:nvPr>
            <p:ph type="title"/>
          </p:nvPr>
        </p:nvSpPr>
        <p:spPr/>
        <p:txBody>
          <a:bodyPr/>
          <a:lstStyle/>
          <a:p>
            <a:r>
              <a:rPr lang="en-US" dirty="0"/>
              <a:t>WHAT QUALIFIES FOR DOMESTIC RESEARCH &amp; EXPERIMENTAL EXPENDITURES</a:t>
            </a:r>
          </a:p>
        </p:txBody>
      </p:sp>
      <p:sp>
        <p:nvSpPr>
          <p:cNvPr id="3" name="Content Placeholder 2">
            <a:extLst>
              <a:ext uri="{FF2B5EF4-FFF2-40B4-BE49-F238E27FC236}">
                <a16:creationId xmlns:a16="http://schemas.microsoft.com/office/drawing/2014/main" id="{697545B5-797C-99AE-8823-D2B1AB218A4A}"/>
              </a:ext>
            </a:extLst>
          </p:cNvPr>
          <p:cNvSpPr>
            <a:spLocks noGrp="1"/>
          </p:cNvSpPr>
          <p:nvPr>
            <p:ph idx="1"/>
          </p:nvPr>
        </p:nvSpPr>
        <p:spPr/>
        <p:txBody>
          <a:bodyPr/>
          <a:lstStyle/>
          <a:p>
            <a:pPr>
              <a:buFont typeface="Courier New" panose="02070309020205020404" pitchFamily="49" charset="0"/>
              <a:buChar char="o"/>
            </a:pPr>
            <a:r>
              <a:rPr lang="en-US" dirty="0"/>
              <a:t> CUSTOM MANUFACTURING &amp; FABRICATORS</a:t>
            </a:r>
          </a:p>
          <a:p>
            <a:pPr>
              <a:buFont typeface="Courier New" panose="02070309020205020404" pitchFamily="49" charset="0"/>
              <a:buChar char="o"/>
            </a:pPr>
            <a:r>
              <a:rPr lang="en-US" dirty="0"/>
              <a:t> FOOD &amp; BEVERAGE COMPANIES</a:t>
            </a:r>
          </a:p>
          <a:p>
            <a:pPr>
              <a:buFont typeface="Courier New" panose="02070309020205020404" pitchFamily="49" charset="0"/>
              <a:buChar char="o"/>
            </a:pPr>
            <a:r>
              <a:rPr lang="en-US" dirty="0"/>
              <a:t> COSTRUCTION &amp; RETAIL TECH INNOVATORS</a:t>
            </a:r>
          </a:p>
          <a:p>
            <a:pPr>
              <a:buFont typeface="Courier New" panose="02070309020205020404" pitchFamily="49" charset="0"/>
              <a:buChar char="o"/>
            </a:pPr>
            <a:r>
              <a:rPr lang="en-US" dirty="0"/>
              <a:t> SOFTWARE STARTUPS</a:t>
            </a:r>
          </a:p>
          <a:p>
            <a:pPr>
              <a:buFont typeface="Courier New" panose="02070309020205020404" pitchFamily="49" charset="0"/>
              <a:buChar char="o"/>
            </a:pPr>
            <a:r>
              <a:rPr lang="en-US" dirty="0"/>
              <a:t> HEALTH &amp; WELLNESS COMPANIES</a:t>
            </a:r>
          </a:p>
          <a:p>
            <a:pPr>
              <a:buFont typeface="Courier New" panose="02070309020205020404" pitchFamily="49" charset="0"/>
              <a:buChar char="o"/>
            </a:pPr>
            <a:r>
              <a:rPr lang="en-US" dirty="0"/>
              <a:t>AGRICULTURE &amp; AGTECH FIRMS</a:t>
            </a:r>
          </a:p>
          <a:p>
            <a:pPr>
              <a:buFont typeface="Courier New" panose="02070309020205020404" pitchFamily="49" charset="0"/>
              <a:buChar char="o"/>
            </a:pPr>
            <a:r>
              <a:rPr lang="en-US" dirty="0"/>
              <a:t> TOOLING &amp; MACHINE SHOPS</a:t>
            </a:r>
          </a:p>
        </p:txBody>
      </p:sp>
    </p:spTree>
    <p:extLst>
      <p:ext uri="{BB962C8B-B14F-4D97-AF65-F5344CB8AC3E}">
        <p14:creationId xmlns:p14="http://schemas.microsoft.com/office/powerpoint/2010/main" val="18646380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BAFA7B80D10942AB5754379F9CF6F8" ma:contentTypeVersion="12" ma:contentTypeDescription="Create a new document." ma:contentTypeScope="" ma:versionID="939bb8bf116b028ab67966da1ab7d71d">
  <xsd:schema xmlns:xsd="http://www.w3.org/2001/XMLSchema" xmlns:xs="http://www.w3.org/2001/XMLSchema" xmlns:p="http://schemas.microsoft.com/office/2006/metadata/properties" xmlns:ns2="6e32d400-a35d-42ae-82d2-c8d417497860" xmlns:ns3="11d6c7b3-6e1e-481a-8f0b-1eb025f31309" targetNamespace="http://schemas.microsoft.com/office/2006/metadata/properties" ma:root="true" ma:fieldsID="f6d81a8c78cb3073b994dafdaefac1f3" ns2:_="" ns3:_="">
    <xsd:import namespace="6e32d400-a35d-42ae-82d2-c8d417497860"/>
    <xsd:import namespace="11d6c7b3-6e1e-481a-8f0b-1eb025f31309"/>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32d400-a35d-42ae-82d2-c8d417497860"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0696bc9-ee34-411a-b8e6-4339e9d1241e"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1d6c7b3-6e1e-481a-8f0b-1eb025f31309"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d55ac127-69ad-4f94-9753-fd3372a51ec0}" ma:internalName="TaxCatchAll" ma:showField="CatchAllData" ma:web="11d6c7b3-6e1e-481a-8f0b-1eb025f3130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e32d400-a35d-42ae-82d2-c8d417497860">
      <Terms xmlns="http://schemas.microsoft.com/office/infopath/2007/PartnerControls"/>
    </lcf76f155ced4ddcb4097134ff3c332f>
    <TaxCatchAll xmlns="11d6c7b3-6e1e-481a-8f0b-1eb025f31309" xsi:nil="true"/>
  </documentManagement>
</p:properties>
</file>

<file path=customXml/itemProps1.xml><?xml version="1.0" encoding="utf-8"?>
<ds:datastoreItem xmlns:ds="http://schemas.openxmlformats.org/officeDocument/2006/customXml" ds:itemID="{A5E57365-45B0-4896-BD85-6412617E5671}"/>
</file>

<file path=customXml/itemProps2.xml><?xml version="1.0" encoding="utf-8"?>
<ds:datastoreItem xmlns:ds="http://schemas.openxmlformats.org/officeDocument/2006/customXml" ds:itemID="{A4192554-E24C-44FE-A608-E1CC104AE2B6}"/>
</file>

<file path=customXml/itemProps3.xml><?xml version="1.0" encoding="utf-8"?>
<ds:datastoreItem xmlns:ds="http://schemas.openxmlformats.org/officeDocument/2006/customXml" ds:itemID="{E3DDD25B-F226-47F4-9303-E64A8C067945}"/>
</file>

<file path=docProps/app.xml><?xml version="1.0" encoding="utf-8"?>
<Properties xmlns="http://schemas.openxmlformats.org/officeDocument/2006/extended-properties" xmlns:vt="http://schemas.openxmlformats.org/officeDocument/2006/docPropsVTypes">
  <Template>TM02900769[[fn=Retrospect]]</Template>
  <TotalTime>295</TotalTime>
  <Words>3153</Words>
  <Application>Microsoft Office PowerPoint</Application>
  <PresentationFormat>Widescreen</PresentationFormat>
  <Paragraphs>231</Paragraphs>
  <Slides>41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Courier New</vt:lpstr>
      <vt:lpstr>Times New Roman</vt:lpstr>
      <vt:lpstr>Retrospect</vt:lpstr>
      <vt:lpstr>PowerPoint Presentation</vt:lpstr>
      <vt:lpstr>ONE BIG BEAUTIFUL BILL ACT 2025 CHANGES</vt:lpstr>
      <vt:lpstr>FULL EXPENSING OF CERTAIN BUSINESS PROPERTY</vt:lpstr>
      <vt:lpstr>FULL EXPENSING OF CERTAIN BUSINESS PROPERTY</vt:lpstr>
      <vt:lpstr>FULL EXPENSING OF ‘DOMESTIC’ RESEARCH &amp; EXPERIMENTAL EXPENDITURES</vt:lpstr>
      <vt:lpstr>FULL EXPENSING OF ‘DOMESTIC’ RESEARCH &amp; EXPERIMENTAL EXPENDITURES</vt:lpstr>
      <vt:lpstr>FULL EXPENSING OF ‘DOMESTIC’ RESEARCH &amp; EXPERIMENTAL EXPENDITURES</vt:lpstr>
      <vt:lpstr>FULL EXPENSING OF ‘DOMESTIC’ RESEARCH &amp; EXPERIMENTAL EXPENDITURES (recap)</vt:lpstr>
      <vt:lpstr>WHAT QUALIFIES FOR DOMESTIC RESEARCH &amp; EXPERIMENTAL EXPENDITURES</vt:lpstr>
      <vt:lpstr>MODIFICATION OF LIMITATION ON BUSINESS INTEREST</vt:lpstr>
      <vt:lpstr>MODIFICATION OF LIMITATION ON BUSINESS INTEREST</vt:lpstr>
      <vt:lpstr>MODIFICATION OF LIMITATION ON BUSINESS INTEREST</vt:lpstr>
      <vt:lpstr>MODIFICATION OF LIMITATION ON BUSINESS INTEREST</vt:lpstr>
      <vt:lpstr>MODIFICATION OF LIMITATION ON BUSINESS INTEREST</vt:lpstr>
      <vt:lpstr>INCREASED DOLLAR LIMITATION FOR EXPENSING CERTAIN DEPRECIABLE BUSINESS ASSETS</vt:lpstr>
      <vt:lpstr>SPECIAL DEPRECIATION ALLOWENCE FOR QUALIFIED PRODUCTION PROPERTY</vt:lpstr>
      <vt:lpstr>SPECIAL DEPRECIATION ALLOWENCE FOR QUALIFIED PRODUCTION PROPERTY</vt:lpstr>
      <vt:lpstr>SPECIAL DEPRECIATION ALLOWENCE FOR QUALIFIED PRODUCTION PROPERTY</vt:lpstr>
      <vt:lpstr>SPECIAL DEPRECIATION ALLOWENCE FOR QUALIFIED PRODUCTION PROPERTY</vt:lpstr>
      <vt:lpstr>EXPANSION OF QUALIFIED SMALL BUSINESS STOCK GAIN EXCLUSION. C-CORPS (NOT S-CORPS).</vt:lpstr>
      <vt:lpstr>EXCLUSION OF INTEREST ON LOANS SECURED BY RURAL OR AGRICULTURAL REAL PROPERTY</vt:lpstr>
      <vt:lpstr>EXCLUSION OF INTEREST ON LOANS SECURED BY RURAL OR AGRICULTURAL REAL PROPERTY</vt:lpstr>
      <vt:lpstr>EXCLUSION OF INTEREST ON LOANS SECURED BY RURAL OR AGRICULTURAL REAL PROPERTY</vt:lpstr>
      <vt:lpstr>TREATMENT OF CAPITAL GAINS FROM THE SALE OF CERTAIN FARMLAND PROPERTY</vt:lpstr>
      <vt:lpstr>TREATMENT OF CAPITAL GAINS FROM THE SALE OF CERTAIN FARMLAND PROPERTY</vt:lpstr>
      <vt:lpstr> Extension and Modification of Limitation on Excess Business Losses of Noncorporate Taxpayers. This provision makes the excess </vt:lpstr>
      <vt:lpstr> Extension and Modification of Limitation on Excess Business Losses of Noncorporate Taxpayers.</vt:lpstr>
      <vt:lpstr> Extension and Modification of Limitation on Excess Business Losses of Noncorporate Taxpayers</vt:lpstr>
      <vt:lpstr> Treatment of Payments from Partnerships to Partners for Property or Services</vt:lpstr>
      <vt:lpstr> Treatment of Payments from Partnerships to Partners for Property or Services</vt:lpstr>
      <vt:lpstr> Treatment of Payments from Partnerships to Partners for Property or Services</vt:lpstr>
      <vt:lpstr> Treatment of Payments from Partnerships to Partners for Property or Services</vt:lpstr>
      <vt:lpstr> Extension of Increased Alternative Minimum Tax Exemption Amounts and Modification of Phaseout Thresholds</vt:lpstr>
      <vt:lpstr> Starting in 2026, theAlternative Minimum Tax (AMT)exemption phaseout percentage will increase from 25% to 50%.</vt:lpstr>
      <vt:lpstr> Starting in 2026, theAlternative Minimum Tax (AMT)exemption phaseout percentage will increase from 25% to 50%.</vt:lpstr>
      <vt:lpstr> Starting in 2026, theAlternative Minimum Tax (AMT)exemption phaseout percentage will increase from 25% to 50%</vt:lpstr>
      <vt:lpstr> Exceptions from Limitation on Deduction for Business Meals. </vt:lpstr>
      <vt:lpstr> Exceptions from Limitation on Deduction for Business Meals. </vt:lpstr>
      <vt:lpstr> Exceptions from Limitation on Deduction for Business Meals. </vt:lpstr>
      <vt:lpstr> Increase in Threshold for Requiring Information Reporting with Respect to Certain Payees</vt:lpstr>
      <vt:lpstr> Increase in Threshold for Requiring Information Reporting with Respect to Certain Payees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Eddie Davis</dc:creator>
  <cp:lastModifiedBy>Eddie Davis</cp:lastModifiedBy>
  <cp:revision>1</cp:revision>
  <cp:lastPrinted>2025-10-23T17:12:51Z</cp:lastPrinted>
  <dcterms:created xsi:type="dcterms:W3CDTF">2025-10-23T13:47:10Z</dcterms:created>
  <dcterms:modified xsi:type="dcterms:W3CDTF">2025-10-23T18:42:47Z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0x010100C9BAFA7B80D10942AB5754379F9CF6F8</vt:lpwstr>
  </property>
</Properties>
</file>